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361" r:id="rId2"/>
    <p:sldId id="360" r:id="rId3"/>
    <p:sldId id="295" r:id="rId4"/>
    <p:sldId id="335" r:id="rId5"/>
    <p:sldId id="298" r:id="rId6"/>
    <p:sldId id="256" r:id="rId7"/>
    <p:sldId id="413" r:id="rId8"/>
    <p:sldId id="414" r:id="rId9"/>
    <p:sldId id="289" r:id="rId10"/>
    <p:sldId id="343" r:id="rId11"/>
    <p:sldId id="344" r:id="rId12"/>
    <p:sldId id="336" r:id="rId13"/>
    <p:sldId id="337" r:id="rId14"/>
    <p:sldId id="338" r:id="rId15"/>
    <p:sldId id="339" r:id="rId16"/>
    <p:sldId id="340" r:id="rId17"/>
    <p:sldId id="461" r:id="rId18"/>
    <p:sldId id="345" r:id="rId19"/>
    <p:sldId id="362" r:id="rId20"/>
    <p:sldId id="363" r:id="rId21"/>
    <p:sldId id="364" r:id="rId22"/>
    <p:sldId id="365" r:id="rId23"/>
    <p:sldId id="366" r:id="rId24"/>
    <p:sldId id="367" r:id="rId25"/>
    <p:sldId id="368" r:id="rId26"/>
    <p:sldId id="369" r:id="rId27"/>
    <p:sldId id="370" r:id="rId28"/>
    <p:sldId id="371" r:id="rId29"/>
    <p:sldId id="346" r:id="rId30"/>
    <p:sldId id="347" r:id="rId31"/>
    <p:sldId id="415" r:id="rId32"/>
    <p:sldId id="416" r:id="rId33"/>
    <p:sldId id="417" r:id="rId34"/>
    <p:sldId id="419" r:id="rId35"/>
    <p:sldId id="420" r:id="rId36"/>
    <p:sldId id="421" r:id="rId37"/>
    <p:sldId id="423" r:id="rId38"/>
    <p:sldId id="422" r:id="rId39"/>
    <p:sldId id="448" r:id="rId40"/>
    <p:sldId id="449" r:id="rId41"/>
    <p:sldId id="451" r:id="rId42"/>
    <p:sldId id="348" r:id="rId43"/>
    <p:sldId id="425" r:id="rId44"/>
    <p:sldId id="424" r:id="rId45"/>
    <p:sldId id="452" r:id="rId46"/>
    <p:sldId id="453" r:id="rId47"/>
    <p:sldId id="427" r:id="rId48"/>
    <p:sldId id="428" r:id="rId49"/>
    <p:sldId id="455" r:id="rId50"/>
    <p:sldId id="429" r:id="rId51"/>
    <p:sldId id="430" r:id="rId52"/>
    <p:sldId id="431" r:id="rId53"/>
    <p:sldId id="432" r:id="rId54"/>
    <p:sldId id="433" r:id="rId55"/>
    <p:sldId id="434" r:id="rId56"/>
    <p:sldId id="435" r:id="rId57"/>
    <p:sldId id="436" r:id="rId58"/>
    <p:sldId id="437" r:id="rId59"/>
    <p:sldId id="438" r:id="rId60"/>
    <p:sldId id="464" r:id="rId61"/>
    <p:sldId id="465" r:id="rId62"/>
    <p:sldId id="466" r:id="rId63"/>
    <p:sldId id="467" r:id="rId64"/>
    <p:sldId id="468" r:id="rId65"/>
    <p:sldId id="469" r:id="rId66"/>
    <p:sldId id="456" r:id="rId67"/>
    <p:sldId id="473" r:id="rId68"/>
    <p:sldId id="474" r:id="rId69"/>
    <p:sldId id="475" r:id="rId70"/>
    <p:sldId id="476" r:id="rId71"/>
    <p:sldId id="477" r:id="rId72"/>
    <p:sldId id="478" r:id="rId73"/>
    <p:sldId id="483" r:id="rId74"/>
    <p:sldId id="484" r:id="rId75"/>
    <p:sldId id="485" r:id="rId76"/>
    <p:sldId id="486" r:id="rId77"/>
    <p:sldId id="487" r:id="rId78"/>
    <p:sldId id="488" r:id="rId79"/>
    <p:sldId id="494" r:id="rId80"/>
    <p:sldId id="504" r:id="rId81"/>
    <p:sldId id="505" r:id="rId82"/>
    <p:sldId id="506" r:id="rId83"/>
    <p:sldId id="507" r:id="rId84"/>
    <p:sldId id="508" r:id="rId85"/>
    <p:sldId id="509" r:id="rId86"/>
    <p:sldId id="510" r:id="rId87"/>
    <p:sldId id="500" r:id="rId88"/>
    <p:sldId id="501" r:id="rId89"/>
    <p:sldId id="502" r:id="rId90"/>
    <p:sldId id="503" r:id="rId91"/>
    <p:sldId id="495" r:id="rId92"/>
    <p:sldId id="496" r:id="rId93"/>
    <p:sldId id="497" r:id="rId94"/>
    <p:sldId id="498" r:id="rId95"/>
    <p:sldId id="499" r:id="rId9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9" autoAdjust="0"/>
    <p:restoredTop sz="94646" autoAdjust="0"/>
  </p:normalViewPr>
  <p:slideViewPr>
    <p:cSldViewPr>
      <p:cViewPr varScale="1">
        <p:scale>
          <a:sx n="70" d="100"/>
          <a:sy n="70" d="100"/>
        </p:scale>
        <p:origin x="-510"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NULL"/></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28467C-BED9-4CB5-8CAF-5F30180D8BF8}" type="datetimeFigureOut">
              <a:rPr lang="en-US" smtClean="0"/>
              <a:t>7/31/2018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CE8D212-5893-424E-860B-E58A6372E57E}" type="slidenum">
              <a:rPr lang="en-US" smtClean="0"/>
              <a:t>‹#›</a:t>
            </a:fld>
            <a:endParaRPr lang="en-US"/>
          </a:p>
        </p:txBody>
      </p:sp>
    </p:spTree>
    <p:extLst>
      <p:ext uri="{BB962C8B-B14F-4D97-AF65-F5344CB8AC3E}">
        <p14:creationId xmlns:p14="http://schemas.microsoft.com/office/powerpoint/2010/main" val="2022069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Rectangle 2"/>
          <p:cNvSpPr>
            <a:spLocks noGrp="1" noRot="1" noChangeAspect="1" noChangeArrowheads="1" noTextEdit="1"/>
          </p:cNvSpPr>
          <p:nvPr>
            <p:ph type="sldImg"/>
          </p:nvPr>
        </p:nvSpPr>
        <p:spPr>
          <a:xfrm>
            <a:off x="1147763" y="685800"/>
            <a:ext cx="4568825" cy="3427413"/>
          </a:xfrm>
          <a:solidFill>
            <a:srgbClr val="FFFFFF"/>
          </a:solidFill>
          <a:ln/>
          <a:extLst>
            <a:ext uri="{FAA26D3D-D897-4be2-8F04-BA451C77F1D7}">
              <ma14:placeholderFlag xmlns:ma14="http://schemas.microsoft.com/office/mac/drawingml/2011/main" xmlns="" val="1"/>
            </a:ext>
          </a:extLst>
        </p:spPr>
      </p:sp>
      <p:sp>
        <p:nvSpPr>
          <p:cNvPr id="827395" name="Rectangle 3"/>
          <p:cNvSpPr>
            <a:spLocks noGrp="1" noChangeArrowheads="1"/>
          </p:cNvSpPr>
          <p:nvPr>
            <p:ph type="body" idx="1"/>
          </p:nvPr>
        </p:nvSpPr>
        <p:spPr>
          <a:xfrm>
            <a:off x="913805" y="4342191"/>
            <a:ext cx="5030391" cy="4115405"/>
          </a:xfrm>
          <a:solidFill>
            <a:srgbClr val="FFFFFF"/>
          </a:solidFill>
          <a:ln>
            <a:solidFill>
              <a:srgbClr val="000000"/>
            </a:solidFill>
            <a:miter lim="800000"/>
            <a:headEnd/>
            <a:tailEnd/>
          </a:ln>
        </p:spPr>
        <p:txBody>
          <a:bodyPr lIns="89884" tIns="44943" rIns="89884" bIns="44943"/>
          <a:lstStyle/>
          <a:p>
            <a:pPr>
              <a:defRPr/>
            </a:pPr>
            <a:endParaRPr lang="en-US" dirty="0" smtClean="0">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9B329C-39B8-42C9-A157-15BBD455A365}" type="slidenum">
              <a:rPr lang="en-US"/>
              <a:pPr/>
              <a:t>4</a:t>
            </a:fld>
            <a:endParaRPr lang="en-US" dirty="0"/>
          </a:p>
        </p:txBody>
      </p:sp>
      <p:sp>
        <p:nvSpPr>
          <p:cNvPr id="18434" name="Rectangle 2"/>
          <p:cNvSpPr>
            <a:spLocks noGrp="1" noChangeArrowheads="1"/>
          </p:cNvSpPr>
          <p:nvPr>
            <p:ph type="body" idx="1"/>
          </p:nvPr>
        </p:nvSpPr>
        <p:spPr>
          <a:xfrm>
            <a:off x="914400" y="4343400"/>
            <a:ext cx="5029200" cy="4114800"/>
          </a:xfrm>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dirty="0"/>
          </a:p>
        </p:txBody>
      </p:sp>
      <p:sp>
        <p:nvSpPr>
          <p:cNvPr id="18435" name="Rectangle 3"/>
          <p:cNvSpPr>
            <a:spLocks noGrp="1" noRot="1" noChangeAspect="1" noChangeArrowheads="1" noTextEdit="1"/>
          </p:cNvSpPr>
          <p:nvPr>
            <p:ph type="sldImg"/>
          </p:nvPr>
        </p:nvSpPr>
        <p:spPr>
          <a:xfrm>
            <a:off x="1150938" y="692150"/>
            <a:ext cx="4556125" cy="3416300"/>
          </a:xfrm>
          <a:ln w="12700" cap="flat">
            <a:solidFill>
              <a:schemeClr val="tx1"/>
            </a:solidFill>
          </a:ln>
          <a:extLst>
            <a:ext uri="{909E8E84-426E-40DD-AFC4-6F175D3DCCD1}">
              <a14:hiddenFill xmlns:a14="http://schemas.microsoft.com/office/drawing/2010/main">
                <a:noFill/>
              </a14:hiddenFill>
            </a:ext>
          </a:extLst>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E8D212-5893-424E-860B-E58A6372E57E}" type="slidenum">
              <a:rPr lang="en-US" smtClean="0"/>
              <a:t>5</a:t>
            </a:fld>
            <a:endParaRPr lang="en-US" dirty="0"/>
          </a:p>
        </p:txBody>
      </p:sp>
    </p:spTree>
    <p:extLst>
      <p:ext uri="{BB962C8B-B14F-4D97-AF65-F5344CB8AC3E}">
        <p14:creationId xmlns:p14="http://schemas.microsoft.com/office/powerpoint/2010/main" val="3557475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E8D212-5893-424E-860B-E58A6372E57E}" type="slidenum">
              <a:rPr lang="en-US" smtClean="0"/>
              <a:t>37</a:t>
            </a:fld>
            <a:endParaRPr lang="en-US"/>
          </a:p>
        </p:txBody>
      </p:sp>
    </p:spTree>
    <p:extLst>
      <p:ext uri="{BB962C8B-B14F-4D97-AF65-F5344CB8AC3E}">
        <p14:creationId xmlns:p14="http://schemas.microsoft.com/office/powerpoint/2010/main" val="206162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11163" y="1143000"/>
            <a:ext cx="83185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11163" y="3810000"/>
            <a:ext cx="83185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77498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7924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38200" y="2362200"/>
            <a:ext cx="3770313" cy="37242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60913" y="2362200"/>
            <a:ext cx="3770312" cy="37242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Footer Placeholder 5"/>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Slide Number Placeholder 6"/>
          <p:cNvSpPr>
            <a:spLocks noGrp="1"/>
          </p:cNvSpPr>
          <p:nvPr>
            <p:ph type="sldNum" sz="quarter" idx="12"/>
          </p:nvPr>
        </p:nvSpPr>
        <p:spPr>
          <a:xfrm>
            <a:off x="84138" y="6242050"/>
            <a:ext cx="587375" cy="488950"/>
          </a:xfrm>
        </p:spPr>
        <p:txBody>
          <a:bodyPr/>
          <a:lstStyle>
            <a:lvl1pPr>
              <a:defRPr/>
            </a:lvl1pPr>
          </a:lstStyle>
          <a:p>
            <a:fld id="{65954277-2162-4167-BBF8-0B45F54382CD}" type="slidenum">
              <a:rPr lang="en-US" altLang="zh-CN"/>
              <a:pPr/>
              <a:t>‹#›</a:t>
            </a:fld>
            <a:endParaRPr lang="en-US" altLang="zh-CN"/>
          </a:p>
        </p:txBody>
      </p:sp>
    </p:spTree>
    <p:extLst>
      <p:ext uri="{BB962C8B-B14F-4D97-AF65-F5344CB8AC3E}">
        <p14:creationId xmlns:p14="http://schemas.microsoft.com/office/powerpoint/2010/main" val="4038446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7/31/2018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7/31/2018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10">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7/31/2018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4.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4.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5.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5.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image" Target="../media/image6.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7.vml"/><Relationship Id="rId4" Type="http://schemas.openxmlformats.org/officeDocument/2006/relationships/image" Target="../media/image6.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8.vml"/><Relationship Id="rId4" Type="http://schemas.openxmlformats.org/officeDocument/2006/relationships/image" Target="../media/image7.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9.vml"/><Relationship Id="rId4" Type="http://schemas.openxmlformats.org/officeDocument/2006/relationships/image" Target="../media/image7.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www.cs.ualberta.ca/~chinook" TargetMode="External"/><Relationship Id="rId2" Type="http://schemas.openxmlformats.org/officeDocument/2006/relationships/hyperlink" Target="http://www.westedmontonmall.com/index.html" TargetMode="Externa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10.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vmlDrawing" Target="../drawings/vmlDrawing12.v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Information_gain_in_decision_trees"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15.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7.emf"/><Relationship Id="rId5" Type="http://schemas.openxmlformats.org/officeDocument/2006/relationships/oleObject" Target="../embeddings/oleObject15.bin"/><Relationship Id="rId4" Type="http://schemas.openxmlformats.org/officeDocument/2006/relationships/image" Target="../media/image16.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18.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2.xml"/><Relationship Id="rId1" Type="http://schemas.openxmlformats.org/officeDocument/2006/relationships/vmlDrawing" Target="../drawings/vmlDrawing16.vml"/><Relationship Id="rId4" Type="http://schemas.openxmlformats.org/officeDocument/2006/relationships/image" Target="../media/image19.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Microsoft_Word_97_-_2003_Document1.doc"/><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36.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1248204"/>
            <a:ext cx="4908588" cy="1107996"/>
          </a:xfrm>
          <a:prstGeom prst="rect">
            <a:avLst/>
          </a:prstGeom>
          <a:noFill/>
        </p:spPr>
        <p:txBody>
          <a:bodyPr wrap="none" rtlCol="0">
            <a:spAutoFit/>
          </a:bodyPr>
          <a:lstStyle/>
          <a:p>
            <a:r>
              <a:rPr lang="en-US" sz="6600" dirty="0" smtClean="0">
                <a:latin typeface="Times New Roman" pitchFamily="18" charset="0"/>
                <a:cs typeface="Times New Roman" pitchFamily="18" charset="0"/>
              </a:rPr>
              <a:t>Decision Tree</a:t>
            </a:r>
            <a:endParaRPr lang="en-US" sz="6600" dirty="0">
              <a:latin typeface="Times New Roman" pitchFamily="18" charset="0"/>
              <a:cs typeface="Times New Roman" pitchFamily="18" charset="0"/>
            </a:endParaRPr>
          </a:p>
        </p:txBody>
      </p:sp>
    </p:spTree>
    <p:extLst>
      <p:ext uri="{BB962C8B-B14F-4D97-AF65-F5344CB8AC3E}">
        <p14:creationId xmlns:p14="http://schemas.microsoft.com/office/powerpoint/2010/main" val="27707641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lstStyle/>
          <a:p>
            <a:r>
              <a:rPr lang="en-US" b="1" dirty="0" smtClean="0">
                <a:solidFill>
                  <a:srgbClr val="FF0000"/>
                </a:solidFill>
                <a:latin typeface="Times New Roman" pitchFamily="18" charset="0"/>
                <a:cs typeface="Times New Roman" pitchFamily="18" charset="0"/>
              </a:rPr>
              <a:t>Decision Tree Representation</a:t>
            </a:r>
            <a:endParaRPr lang="en-US"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533400" y="1905000"/>
            <a:ext cx="8229600" cy="1600199"/>
          </a:xfrm>
        </p:spPr>
        <p:txBody>
          <a:bodyPr>
            <a:normAutofit fontScale="92500" lnSpcReduction="10000"/>
          </a:bodyPr>
          <a:lstStyle/>
          <a:p>
            <a:pPr algn="just">
              <a:buFont typeface="Wingdings" pitchFamily="2" charset="2"/>
              <a:buChar char="q"/>
            </a:pPr>
            <a:r>
              <a:rPr lang="en-US" dirty="0" smtClean="0">
                <a:latin typeface="Times New Roman" pitchFamily="18" charset="0"/>
                <a:cs typeface="Times New Roman" pitchFamily="18" charset="0"/>
              </a:rPr>
              <a:t>Each internal node tests an attribute</a:t>
            </a:r>
          </a:p>
          <a:p>
            <a:pPr algn="just">
              <a:buFont typeface="Wingdings" pitchFamily="2" charset="2"/>
              <a:buChar char="q"/>
            </a:pPr>
            <a:r>
              <a:rPr lang="en-US" dirty="0" smtClean="0">
                <a:latin typeface="Times New Roman" pitchFamily="18" charset="0"/>
                <a:cs typeface="Times New Roman" pitchFamily="18" charset="0"/>
              </a:rPr>
              <a:t>Each branch corresponds to attribute value</a:t>
            </a:r>
          </a:p>
          <a:p>
            <a:pPr algn="just">
              <a:buFont typeface="Wingdings" pitchFamily="2" charset="2"/>
              <a:buChar char="q"/>
            </a:pPr>
            <a:r>
              <a:rPr lang="en-US" dirty="0" smtClean="0">
                <a:latin typeface="Times New Roman" pitchFamily="18" charset="0"/>
                <a:cs typeface="Times New Roman" pitchFamily="18" charset="0"/>
              </a:rPr>
              <a:t>Each leaf node assigns a classification</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696392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BA9A8302-9598-4CC7-8766-AA038B222FA1}" type="slidenum">
              <a:rPr lang="he-IL" sz="1400"/>
              <a:pPr eaLnBrk="1" hangingPunct="1"/>
              <a:t>11</a:t>
            </a:fld>
            <a:endParaRPr lang="en-US" sz="1400"/>
          </a:p>
        </p:txBody>
      </p:sp>
      <p:sp>
        <p:nvSpPr>
          <p:cNvPr id="6147" name="Line 2"/>
          <p:cNvSpPr>
            <a:spLocks noChangeShapeType="1"/>
          </p:cNvSpPr>
          <p:nvPr/>
        </p:nvSpPr>
        <p:spPr bwMode="auto">
          <a:xfrm flipH="1">
            <a:off x="1600200" y="2209800"/>
            <a:ext cx="2590800" cy="16764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6148" name="Line 3"/>
          <p:cNvSpPr>
            <a:spLocks noChangeShapeType="1"/>
          </p:cNvSpPr>
          <p:nvPr/>
        </p:nvSpPr>
        <p:spPr bwMode="auto">
          <a:xfrm>
            <a:off x="4876800" y="2209800"/>
            <a:ext cx="1905000" cy="1676400"/>
          </a:xfrm>
          <a:prstGeom prst="line">
            <a:avLst/>
          </a:prstGeom>
          <a:noFill/>
          <a:ln w="381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6149" name="Line 4"/>
          <p:cNvSpPr>
            <a:spLocks noChangeShapeType="1"/>
          </p:cNvSpPr>
          <p:nvPr/>
        </p:nvSpPr>
        <p:spPr bwMode="auto">
          <a:xfrm flipH="1">
            <a:off x="457200" y="4343400"/>
            <a:ext cx="914400" cy="14478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6150" name="Line 5"/>
          <p:cNvSpPr>
            <a:spLocks noChangeShapeType="1"/>
          </p:cNvSpPr>
          <p:nvPr/>
        </p:nvSpPr>
        <p:spPr bwMode="auto">
          <a:xfrm>
            <a:off x="1676400" y="4343400"/>
            <a:ext cx="1066800" cy="14478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6151" name="Line 6"/>
          <p:cNvSpPr>
            <a:spLocks noChangeShapeType="1"/>
          </p:cNvSpPr>
          <p:nvPr/>
        </p:nvSpPr>
        <p:spPr bwMode="auto">
          <a:xfrm>
            <a:off x="4419600" y="2286000"/>
            <a:ext cx="0" cy="1600200"/>
          </a:xfrm>
          <a:prstGeom prst="line">
            <a:avLst/>
          </a:prstGeom>
          <a:noFill/>
          <a:ln w="381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6152" name="Rectangle 7"/>
          <p:cNvSpPr>
            <a:spLocks noGrp="1" noChangeArrowheads="1"/>
          </p:cNvSpPr>
          <p:nvPr>
            <p:ph type="title"/>
          </p:nvPr>
        </p:nvSpPr>
        <p:spPr/>
        <p:txBody>
          <a:bodyPr/>
          <a:lstStyle/>
          <a:p>
            <a:pPr eaLnBrk="1" hangingPunct="1"/>
            <a:r>
              <a:rPr lang="en-US" smtClean="0"/>
              <a:t>Decision Tree for PlayTennis</a:t>
            </a:r>
          </a:p>
        </p:txBody>
      </p:sp>
      <p:sp>
        <p:nvSpPr>
          <p:cNvPr id="6153" name="Text Box 8"/>
          <p:cNvSpPr txBox="1">
            <a:spLocks noChangeArrowheads="1"/>
          </p:cNvSpPr>
          <p:nvPr/>
        </p:nvSpPr>
        <p:spPr bwMode="auto">
          <a:xfrm>
            <a:off x="3810000" y="1752600"/>
            <a:ext cx="1262063" cy="495300"/>
          </a:xfrm>
          <a:prstGeom prst="rect">
            <a:avLst/>
          </a:prstGeom>
          <a:solidFill>
            <a:schemeClr val="bg1"/>
          </a:solidFill>
          <a:ln w="38100">
            <a:solidFill>
              <a:schemeClr val="hlink"/>
            </a:solidFill>
            <a:miter lim="800000"/>
            <a:headEnd/>
            <a:tailEnd/>
          </a:ln>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t>Outlook</a:t>
            </a:r>
          </a:p>
        </p:txBody>
      </p:sp>
      <p:sp>
        <p:nvSpPr>
          <p:cNvPr id="6154" name="Text Box 9"/>
          <p:cNvSpPr txBox="1">
            <a:spLocks noChangeArrowheads="1"/>
          </p:cNvSpPr>
          <p:nvPr/>
        </p:nvSpPr>
        <p:spPr bwMode="auto">
          <a:xfrm>
            <a:off x="2362200" y="2743200"/>
            <a:ext cx="1054100" cy="495300"/>
          </a:xfrm>
          <a:prstGeom prst="rect">
            <a:avLst/>
          </a:prstGeom>
          <a:solidFill>
            <a:schemeClr val="bg1"/>
          </a:solidFill>
          <a:ln w="38100">
            <a:solidFill>
              <a:schemeClr val="tx2"/>
            </a:solidFill>
            <a:miter lim="800000"/>
            <a:headEnd/>
            <a:tailEnd/>
          </a:ln>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t>Sunny</a:t>
            </a:r>
          </a:p>
        </p:txBody>
      </p:sp>
      <p:sp>
        <p:nvSpPr>
          <p:cNvPr id="6155" name="Text Box 10"/>
          <p:cNvSpPr txBox="1">
            <a:spLocks noChangeArrowheads="1"/>
          </p:cNvSpPr>
          <p:nvPr/>
        </p:nvSpPr>
        <p:spPr bwMode="auto">
          <a:xfrm>
            <a:off x="3733800" y="2743200"/>
            <a:ext cx="1400175" cy="495300"/>
          </a:xfrm>
          <a:prstGeom prst="rect">
            <a:avLst/>
          </a:prstGeom>
          <a:solidFill>
            <a:schemeClr val="bg1"/>
          </a:solidFill>
          <a:ln w="38100">
            <a:solidFill>
              <a:schemeClr val="tx2"/>
            </a:solidFill>
            <a:prstDash val="dash"/>
            <a:miter lim="800000"/>
            <a:headEnd/>
            <a:tailEnd/>
          </a:ln>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t>Overcast</a:t>
            </a:r>
          </a:p>
        </p:txBody>
      </p:sp>
      <p:sp>
        <p:nvSpPr>
          <p:cNvPr id="6156" name="Text Box 11"/>
          <p:cNvSpPr txBox="1">
            <a:spLocks noChangeArrowheads="1"/>
          </p:cNvSpPr>
          <p:nvPr/>
        </p:nvSpPr>
        <p:spPr bwMode="auto">
          <a:xfrm>
            <a:off x="5486400" y="2743200"/>
            <a:ext cx="811213" cy="495300"/>
          </a:xfrm>
          <a:prstGeom prst="rect">
            <a:avLst/>
          </a:prstGeom>
          <a:solidFill>
            <a:schemeClr val="bg1"/>
          </a:solidFill>
          <a:ln w="38100">
            <a:solidFill>
              <a:schemeClr val="tx2"/>
            </a:solidFill>
            <a:prstDash val="dash"/>
            <a:miter lim="800000"/>
            <a:headEnd/>
            <a:tailEnd/>
          </a:ln>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t>Rain</a:t>
            </a:r>
          </a:p>
        </p:txBody>
      </p:sp>
      <p:sp>
        <p:nvSpPr>
          <p:cNvPr id="6157" name="Text Box 12"/>
          <p:cNvSpPr txBox="1">
            <a:spLocks noChangeArrowheads="1"/>
          </p:cNvSpPr>
          <p:nvPr/>
        </p:nvSpPr>
        <p:spPr bwMode="auto">
          <a:xfrm>
            <a:off x="838200" y="3886200"/>
            <a:ext cx="1416050" cy="495300"/>
          </a:xfrm>
          <a:prstGeom prst="rect">
            <a:avLst/>
          </a:prstGeom>
          <a:solidFill>
            <a:schemeClr val="bg1"/>
          </a:solidFill>
          <a:ln w="38100">
            <a:solidFill>
              <a:schemeClr val="hlink"/>
            </a:solidFill>
            <a:miter lim="800000"/>
            <a:headEnd/>
            <a:tailEnd/>
          </a:ln>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t>Humidity</a:t>
            </a:r>
          </a:p>
        </p:txBody>
      </p:sp>
      <p:sp>
        <p:nvSpPr>
          <p:cNvPr id="6158" name="Text Box 13"/>
          <p:cNvSpPr txBox="1">
            <a:spLocks noChangeArrowheads="1"/>
          </p:cNvSpPr>
          <p:nvPr/>
        </p:nvSpPr>
        <p:spPr bwMode="auto">
          <a:xfrm>
            <a:off x="304800" y="4953000"/>
            <a:ext cx="836613" cy="495300"/>
          </a:xfrm>
          <a:prstGeom prst="rect">
            <a:avLst/>
          </a:prstGeom>
          <a:solidFill>
            <a:schemeClr val="bg1"/>
          </a:solidFill>
          <a:ln w="38100">
            <a:solidFill>
              <a:schemeClr val="tx2"/>
            </a:solidFill>
            <a:miter lim="800000"/>
            <a:headEnd/>
            <a:tailEnd/>
          </a:ln>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t>High</a:t>
            </a:r>
          </a:p>
        </p:txBody>
      </p:sp>
      <p:sp>
        <p:nvSpPr>
          <p:cNvPr id="6159" name="Text Box 14"/>
          <p:cNvSpPr txBox="1">
            <a:spLocks noChangeArrowheads="1"/>
          </p:cNvSpPr>
          <p:nvPr/>
        </p:nvSpPr>
        <p:spPr bwMode="auto">
          <a:xfrm>
            <a:off x="1828800" y="4953000"/>
            <a:ext cx="1185863" cy="495300"/>
          </a:xfrm>
          <a:prstGeom prst="rect">
            <a:avLst/>
          </a:prstGeom>
          <a:solidFill>
            <a:schemeClr val="bg1"/>
          </a:solidFill>
          <a:ln w="38100">
            <a:solidFill>
              <a:schemeClr val="tx2"/>
            </a:solidFill>
            <a:miter lim="800000"/>
            <a:headEnd/>
            <a:tailEnd/>
          </a:ln>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t>Normal</a:t>
            </a:r>
          </a:p>
        </p:txBody>
      </p:sp>
      <p:sp>
        <p:nvSpPr>
          <p:cNvPr id="6160" name="Text Box 15"/>
          <p:cNvSpPr txBox="1">
            <a:spLocks noChangeArrowheads="1"/>
          </p:cNvSpPr>
          <p:nvPr/>
        </p:nvSpPr>
        <p:spPr bwMode="auto">
          <a:xfrm>
            <a:off x="152400" y="5791200"/>
            <a:ext cx="590550" cy="495300"/>
          </a:xfrm>
          <a:prstGeom prst="rect">
            <a:avLst/>
          </a:prstGeom>
          <a:solidFill>
            <a:schemeClr val="bg1"/>
          </a:solidFill>
          <a:ln w="38100">
            <a:solidFill>
              <a:schemeClr val="accent2"/>
            </a:solidFill>
            <a:miter lim="800000"/>
            <a:headEnd/>
            <a:tailEnd/>
          </a:ln>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t>No</a:t>
            </a:r>
          </a:p>
        </p:txBody>
      </p:sp>
      <p:sp>
        <p:nvSpPr>
          <p:cNvPr id="6161" name="Text Box 16"/>
          <p:cNvSpPr txBox="1">
            <a:spLocks noChangeArrowheads="1"/>
          </p:cNvSpPr>
          <p:nvPr/>
        </p:nvSpPr>
        <p:spPr bwMode="auto">
          <a:xfrm>
            <a:off x="2438400" y="5791200"/>
            <a:ext cx="695325" cy="495300"/>
          </a:xfrm>
          <a:prstGeom prst="rect">
            <a:avLst/>
          </a:prstGeom>
          <a:solidFill>
            <a:schemeClr val="bg1"/>
          </a:solidFill>
          <a:ln w="38100">
            <a:solidFill>
              <a:schemeClr val="accent2"/>
            </a:solidFill>
            <a:miter lim="800000"/>
            <a:headEnd/>
            <a:tailEnd/>
          </a:ln>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t>Yes</a:t>
            </a:r>
          </a:p>
        </p:txBody>
      </p:sp>
      <p:grpSp>
        <p:nvGrpSpPr>
          <p:cNvPr id="2" name="Group 17"/>
          <p:cNvGrpSpPr>
            <a:grpSpLocks/>
          </p:cNvGrpSpPr>
          <p:nvPr/>
        </p:nvGrpSpPr>
        <p:grpSpPr bwMode="auto">
          <a:xfrm>
            <a:off x="2286000" y="3886200"/>
            <a:ext cx="6078538" cy="457200"/>
            <a:chOff x="1440" y="2448"/>
            <a:chExt cx="3829" cy="288"/>
          </a:xfrm>
        </p:grpSpPr>
        <p:sp>
          <p:nvSpPr>
            <p:cNvPr id="6169" name="Text Box 18"/>
            <p:cNvSpPr txBox="1">
              <a:spLocks noChangeArrowheads="1"/>
            </p:cNvSpPr>
            <p:nvPr/>
          </p:nvSpPr>
          <p:spPr bwMode="auto">
            <a:xfrm>
              <a:off x="2064" y="2448"/>
              <a:ext cx="32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t>Each internal node tests an attribute</a:t>
              </a:r>
            </a:p>
          </p:txBody>
        </p:sp>
        <p:sp>
          <p:nvSpPr>
            <p:cNvPr id="6170" name="Line 19"/>
            <p:cNvSpPr>
              <a:spLocks noChangeShapeType="1"/>
            </p:cNvSpPr>
            <p:nvPr/>
          </p:nvSpPr>
          <p:spPr bwMode="auto">
            <a:xfrm flipH="1" flipV="1">
              <a:off x="1440" y="2592"/>
              <a:ext cx="624" cy="0"/>
            </a:xfrm>
            <a:prstGeom prst="line">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3" name="Group 20"/>
          <p:cNvGrpSpPr>
            <a:grpSpLocks/>
          </p:cNvGrpSpPr>
          <p:nvPr/>
        </p:nvGrpSpPr>
        <p:grpSpPr bwMode="auto">
          <a:xfrm>
            <a:off x="3065463" y="4953000"/>
            <a:ext cx="5345112" cy="822325"/>
            <a:chOff x="1931" y="3120"/>
            <a:chExt cx="3367" cy="518"/>
          </a:xfrm>
        </p:grpSpPr>
        <p:sp>
          <p:nvSpPr>
            <p:cNvPr id="6167" name="Text Box 21"/>
            <p:cNvSpPr txBox="1">
              <a:spLocks noChangeArrowheads="1"/>
            </p:cNvSpPr>
            <p:nvPr/>
          </p:nvSpPr>
          <p:spPr bwMode="auto">
            <a:xfrm>
              <a:off x="2555" y="3120"/>
              <a:ext cx="2743"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t>Each branch corresponds to an</a:t>
              </a:r>
            </a:p>
            <a:p>
              <a:pPr eaLnBrk="1" hangingPunct="1"/>
              <a:r>
                <a:rPr lang="en-US"/>
                <a:t>attribute value node</a:t>
              </a:r>
            </a:p>
          </p:txBody>
        </p:sp>
        <p:sp>
          <p:nvSpPr>
            <p:cNvPr id="6168" name="Line 22"/>
            <p:cNvSpPr>
              <a:spLocks noChangeShapeType="1"/>
            </p:cNvSpPr>
            <p:nvPr/>
          </p:nvSpPr>
          <p:spPr bwMode="auto">
            <a:xfrm flipH="1" flipV="1">
              <a:off x="1931" y="3264"/>
              <a:ext cx="624" cy="0"/>
            </a:xfrm>
            <a:prstGeom prst="line">
              <a:avLst/>
            </a:prstGeom>
            <a:noFill/>
            <a:ln w="38100">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4" name="Group 23"/>
          <p:cNvGrpSpPr>
            <a:grpSpLocks/>
          </p:cNvGrpSpPr>
          <p:nvPr/>
        </p:nvGrpSpPr>
        <p:grpSpPr bwMode="auto">
          <a:xfrm>
            <a:off x="3200400" y="5791200"/>
            <a:ext cx="5943600" cy="457200"/>
            <a:chOff x="2016" y="3648"/>
            <a:chExt cx="3744" cy="288"/>
          </a:xfrm>
        </p:grpSpPr>
        <p:sp>
          <p:nvSpPr>
            <p:cNvPr id="6165" name="Text Box 24"/>
            <p:cNvSpPr txBox="1">
              <a:spLocks noChangeArrowheads="1"/>
            </p:cNvSpPr>
            <p:nvPr/>
          </p:nvSpPr>
          <p:spPr bwMode="auto">
            <a:xfrm>
              <a:off x="2433" y="3648"/>
              <a:ext cx="33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t>Each leaf node assigns a classification</a:t>
              </a:r>
            </a:p>
          </p:txBody>
        </p:sp>
        <p:sp>
          <p:nvSpPr>
            <p:cNvPr id="6166" name="Line 25"/>
            <p:cNvSpPr>
              <a:spLocks noChangeShapeType="1"/>
            </p:cNvSpPr>
            <p:nvPr/>
          </p:nvSpPr>
          <p:spPr bwMode="auto">
            <a:xfrm flipH="1" flipV="1">
              <a:off x="2016" y="3792"/>
              <a:ext cx="384" cy="0"/>
            </a:xfrm>
            <a:prstGeom prst="line">
              <a:avLst/>
            </a:prstGeom>
            <a:noFill/>
            <a:ln w="38100">
              <a:solidFill>
                <a:schemeClr val="accent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Tree>
    <p:extLst>
      <p:ext uri="{BB962C8B-B14F-4D97-AF65-F5344CB8AC3E}">
        <p14:creationId xmlns:p14="http://schemas.microsoft.com/office/powerpoint/2010/main" val="36561631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751764" y="152400"/>
            <a:ext cx="7772400" cy="838200"/>
          </a:xfrm>
        </p:spPr>
        <p:style>
          <a:lnRef idx="2">
            <a:schemeClr val="dk1"/>
          </a:lnRef>
          <a:fillRef idx="1">
            <a:schemeClr val="lt1"/>
          </a:fillRef>
          <a:effectRef idx="0">
            <a:schemeClr val="dk1"/>
          </a:effectRef>
          <a:fontRef idx="minor">
            <a:schemeClr val="dk1"/>
          </a:fontRef>
        </p:style>
        <p:txBody>
          <a:bodyPr>
            <a:noAutofit/>
          </a:bodyPr>
          <a:lstStyle/>
          <a:p>
            <a:r>
              <a:rPr lang="en-US" sz="5400" b="1" dirty="0" smtClean="0">
                <a:solidFill>
                  <a:srgbClr val="FF0000"/>
                </a:solidFill>
                <a:latin typeface="Times New Roman" pitchFamily="18" charset="0"/>
                <a:cs typeface="Times New Roman" pitchFamily="18" charset="0"/>
              </a:rPr>
              <a:t>Decision tree</a:t>
            </a:r>
            <a:endParaRPr lang="en-US" sz="5400" b="1" dirty="0">
              <a:solidFill>
                <a:srgbClr val="FF0000"/>
              </a:solidFill>
              <a:latin typeface="Times New Roman" pitchFamily="18" charset="0"/>
              <a:cs typeface="Times New Roman" pitchFamily="18" charset="0"/>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8513928"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67544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751764" y="152400"/>
            <a:ext cx="7772400" cy="838200"/>
          </a:xfrm>
        </p:spPr>
        <p:style>
          <a:lnRef idx="2">
            <a:schemeClr val="dk1"/>
          </a:lnRef>
          <a:fillRef idx="1">
            <a:schemeClr val="lt1"/>
          </a:fillRef>
          <a:effectRef idx="0">
            <a:schemeClr val="dk1"/>
          </a:effectRef>
          <a:fontRef idx="minor">
            <a:schemeClr val="dk1"/>
          </a:fontRef>
        </p:style>
        <p:txBody>
          <a:bodyPr>
            <a:noAutofit/>
          </a:bodyPr>
          <a:lstStyle/>
          <a:p>
            <a:r>
              <a:rPr lang="en-US" sz="5400" b="1" dirty="0" smtClean="0">
                <a:solidFill>
                  <a:srgbClr val="FF0000"/>
                </a:solidFill>
                <a:latin typeface="Times New Roman" pitchFamily="18" charset="0"/>
                <a:cs typeface="Times New Roman" pitchFamily="18" charset="0"/>
              </a:rPr>
              <a:t>Decision </a:t>
            </a:r>
            <a:r>
              <a:rPr lang="en-US" sz="5400" b="1" dirty="0">
                <a:solidFill>
                  <a:srgbClr val="FF0000"/>
                </a:solidFill>
                <a:latin typeface="Times New Roman" pitchFamily="18" charset="0"/>
                <a:cs typeface="Times New Roman" pitchFamily="18" charset="0"/>
              </a:rPr>
              <a:t>T</a:t>
            </a:r>
            <a:r>
              <a:rPr lang="en-US" sz="5400" b="1" dirty="0" smtClean="0">
                <a:solidFill>
                  <a:srgbClr val="FF0000"/>
                </a:solidFill>
                <a:latin typeface="Times New Roman" pitchFamily="18" charset="0"/>
                <a:cs typeface="Times New Roman" pitchFamily="18" charset="0"/>
              </a:rPr>
              <a:t>ree Model</a:t>
            </a:r>
            <a:endParaRPr lang="en-US" sz="5400" b="1" dirty="0">
              <a:solidFill>
                <a:srgbClr val="FF0000"/>
              </a:solidFill>
              <a:latin typeface="Times New Roman" pitchFamily="18" charset="0"/>
              <a:cs typeface="Times New Roman" pitchFamily="18" charset="0"/>
            </a:endParaRPr>
          </a:p>
        </p:txBody>
      </p:sp>
      <p:sp>
        <p:nvSpPr>
          <p:cNvPr id="3" name="Rectangle 2"/>
          <p:cNvSpPr/>
          <p:nvPr/>
        </p:nvSpPr>
        <p:spPr>
          <a:xfrm>
            <a:off x="152400" y="1219200"/>
            <a:ext cx="8610600" cy="5509200"/>
          </a:xfrm>
          <a:prstGeom prst="rect">
            <a:avLst/>
          </a:prstGeom>
        </p:spPr>
        <p:txBody>
          <a:bodyPr wrap="square">
            <a:spAutoFit/>
          </a:bodyPr>
          <a:lstStyle/>
          <a:p>
            <a:r>
              <a:rPr lang="en-US" sz="3200" dirty="0">
                <a:latin typeface="Times New Roman" pitchFamily="18" charset="0"/>
                <a:cs typeface="Times New Roman" pitchFamily="18" charset="0"/>
              </a:rPr>
              <a:t>A </a:t>
            </a:r>
            <a:r>
              <a:rPr lang="en-US" sz="3200" b="1" dirty="0">
                <a:latin typeface="Times New Roman" pitchFamily="18" charset="0"/>
                <a:cs typeface="Times New Roman" pitchFamily="18" charset="0"/>
              </a:rPr>
              <a:t>Decision Tree Model </a:t>
            </a:r>
            <a:r>
              <a:rPr lang="en-US" sz="3200" dirty="0">
                <a:latin typeface="Times New Roman" pitchFamily="18" charset="0"/>
                <a:cs typeface="Times New Roman" pitchFamily="18" charset="0"/>
              </a:rPr>
              <a:t>is a </a:t>
            </a:r>
            <a:r>
              <a:rPr lang="en-US" sz="3200" dirty="0" smtClean="0">
                <a:latin typeface="Times New Roman" pitchFamily="18" charset="0"/>
                <a:cs typeface="Times New Roman" pitchFamily="18" charset="0"/>
              </a:rPr>
              <a:t>computational model </a:t>
            </a:r>
            <a:r>
              <a:rPr lang="en-US" sz="3200" dirty="0">
                <a:latin typeface="Times New Roman" pitchFamily="18" charset="0"/>
                <a:cs typeface="Times New Roman" pitchFamily="18" charset="0"/>
              </a:rPr>
              <a:t>consisting of three parts</a:t>
            </a:r>
            <a:r>
              <a:rPr lang="en-US" sz="3200" dirty="0" smtClean="0">
                <a:latin typeface="Times New Roman" pitchFamily="18" charset="0"/>
                <a:cs typeface="Times New Roman" pitchFamily="18" charset="0"/>
              </a:rPr>
              <a:t>:</a:t>
            </a:r>
          </a:p>
          <a:p>
            <a:endParaRPr lang="en-US" sz="3200" dirty="0">
              <a:latin typeface="Times New Roman" pitchFamily="18" charset="0"/>
              <a:cs typeface="Times New Roman" pitchFamily="18" charset="0"/>
            </a:endParaRPr>
          </a:p>
          <a:p>
            <a:pPr marL="1371600" lvl="2" indent="-457200">
              <a:buFont typeface="Wingdings" pitchFamily="2" charset="2"/>
              <a:buChar char="q"/>
            </a:pPr>
            <a:r>
              <a:rPr lang="en-US" sz="3200" b="1" dirty="0" smtClean="0">
                <a:solidFill>
                  <a:srgbClr val="00B050"/>
                </a:solidFill>
                <a:latin typeface="Times New Roman" pitchFamily="18" charset="0"/>
                <a:cs typeface="Times New Roman" pitchFamily="18" charset="0"/>
              </a:rPr>
              <a:t>Decision </a:t>
            </a:r>
            <a:r>
              <a:rPr lang="en-US" sz="3200" b="1" dirty="0">
                <a:solidFill>
                  <a:srgbClr val="00B050"/>
                </a:solidFill>
                <a:latin typeface="Times New Roman" pitchFamily="18" charset="0"/>
                <a:cs typeface="Times New Roman" pitchFamily="18" charset="0"/>
              </a:rPr>
              <a:t>Tree</a:t>
            </a:r>
          </a:p>
          <a:p>
            <a:pPr marL="1371600" lvl="2" indent="-457200">
              <a:buFont typeface="Wingdings" pitchFamily="2" charset="2"/>
              <a:buChar char="q"/>
            </a:pPr>
            <a:r>
              <a:rPr lang="en-US" sz="3200" b="1" dirty="0" smtClean="0">
                <a:solidFill>
                  <a:srgbClr val="00B050"/>
                </a:solidFill>
                <a:latin typeface="Times New Roman" pitchFamily="18" charset="0"/>
                <a:cs typeface="Times New Roman" pitchFamily="18" charset="0"/>
              </a:rPr>
              <a:t>Algorithm </a:t>
            </a:r>
            <a:r>
              <a:rPr lang="en-US" sz="3200" b="1" dirty="0">
                <a:solidFill>
                  <a:srgbClr val="00B050"/>
                </a:solidFill>
                <a:latin typeface="Times New Roman" pitchFamily="18" charset="0"/>
                <a:cs typeface="Times New Roman" pitchFamily="18" charset="0"/>
              </a:rPr>
              <a:t>to create the tree</a:t>
            </a:r>
          </a:p>
          <a:p>
            <a:pPr marL="1371600" lvl="2" indent="-457200">
              <a:buFont typeface="Wingdings" pitchFamily="2" charset="2"/>
              <a:buChar char="q"/>
            </a:pPr>
            <a:r>
              <a:rPr lang="en-US" sz="3200" b="1" dirty="0" smtClean="0">
                <a:solidFill>
                  <a:srgbClr val="00B050"/>
                </a:solidFill>
                <a:latin typeface="Times New Roman" pitchFamily="18" charset="0"/>
                <a:cs typeface="Times New Roman" pitchFamily="18" charset="0"/>
              </a:rPr>
              <a:t>Algorithm </a:t>
            </a:r>
            <a:r>
              <a:rPr lang="en-US" sz="3200" b="1" dirty="0">
                <a:solidFill>
                  <a:srgbClr val="00B050"/>
                </a:solidFill>
                <a:latin typeface="Times New Roman" pitchFamily="18" charset="0"/>
                <a:cs typeface="Times New Roman" pitchFamily="18" charset="0"/>
              </a:rPr>
              <a:t>that applies the tree to </a:t>
            </a:r>
            <a:r>
              <a:rPr lang="en-US" sz="3200" b="1" dirty="0" smtClean="0">
                <a:solidFill>
                  <a:srgbClr val="00B050"/>
                </a:solidFill>
                <a:latin typeface="Times New Roman" pitchFamily="18" charset="0"/>
                <a:cs typeface="Times New Roman" pitchFamily="18" charset="0"/>
              </a:rPr>
              <a:t>data</a:t>
            </a:r>
          </a:p>
          <a:p>
            <a:pPr lvl="2"/>
            <a:endParaRPr lang="en-US" sz="3200" b="1" dirty="0">
              <a:solidFill>
                <a:srgbClr val="00B050"/>
              </a:solidFill>
              <a:latin typeface="Times New Roman" pitchFamily="18" charset="0"/>
              <a:cs typeface="Times New Roman" pitchFamily="18" charset="0"/>
            </a:endParaRPr>
          </a:p>
          <a:p>
            <a:r>
              <a:rPr lang="en-US" sz="3200" dirty="0">
                <a:latin typeface="Times New Roman" pitchFamily="18" charset="0"/>
                <a:cs typeface="Times New Roman" pitchFamily="18" charset="0"/>
              </a:rPr>
              <a:t>• Creation of the tree is the most difficult part.</a:t>
            </a:r>
          </a:p>
          <a:p>
            <a:r>
              <a:rPr lang="en-US" sz="3200" dirty="0">
                <a:latin typeface="Times New Roman" pitchFamily="18" charset="0"/>
                <a:cs typeface="Times New Roman" pitchFamily="18" charset="0"/>
              </a:rPr>
              <a:t>• Processing is basically a search similar to </a:t>
            </a:r>
            <a:r>
              <a:rPr lang="en-US" sz="3200" dirty="0" smtClean="0">
                <a:latin typeface="Times New Roman" pitchFamily="18" charset="0"/>
                <a:cs typeface="Times New Roman" pitchFamily="18" charset="0"/>
              </a:rPr>
              <a:t>that in </a:t>
            </a:r>
            <a:r>
              <a:rPr lang="en-US" sz="3200" dirty="0">
                <a:latin typeface="Times New Roman" pitchFamily="18" charset="0"/>
                <a:cs typeface="Times New Roman" pitchFamily="18" charset="0"/>
              </a:rPr>
              <a:t>a binary search tree (although DT may </a:t>
            </a:r>
            <a:r>
              <a:rPr lang="en-US" sz="3200" dirty="0" smtClean="0">
                <a:latin typeface="Times New Roman" pitchFamily="18" charset="0"/>
                <a:cs typeface="Times New Roman" pitchFamily="18" charset="0"/>
              </a:rPr>
              <a:t>not  be binary</a:t>
            </a:r>
            <a:r>
              <a:rPr lang="en-US" sz="3200" dirty="0">
                <a:latin typeface="Times New Roman" pitchFamily="18" charset="0"/>
                <a:cs typeface="Times New Roman" pitchFamily="18" charset="0"/>
              </a:rPr>
              <a:t>).</a:t>
            </a:r>
          </a:p>
        </p:txBody>
      </p:sp>
    </p:spTree>
    <p:extLst>
      <p:ext uri="{BB962C8B-B14F-4D97-AF65-F5344CB8AC3E}">
        <p14:creationId xmlns:p14="http://schemas.microsoft.com/office/powerpoint/2010/main" val="8191432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76" y="1219200"/>
            <a:ext cx="7534275"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149220" y="228599"/>
            <a:ext cx="4449616" cy="584775"/>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3200" b="1" dirty="0">
                <a:solidFill>
                  <a:srgbClr val="FF0000"/>
                </a:solidFill>
                <a:latin typeface="Times New Roman" pitchFamily="18" charset="0"/>
                <a:cs typeface="Times New Roman" pitchFamily="18" charset="0"/>
              </a:rPr>
              <a:t>Decision Tree Algorithm</a:t>
            </a:r>
          </a:p>
        </p:txBody>
      </p:sp>
    </p:spTree>
    <p:extLst>
      <p:ext uri="{BB962C8B-B14F-4D97-AF65-F5344CB8AC3E}">
        <p14:creationId xmlns:p14="http://schemas.microsoft.com/office/powerpoint/2010/main" val="2176289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9220" y="228599"/>
            <a:ext cx="4449616" cy="584775"/>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3200" b="1" dirty="0">
                <a:solidFill>
                  <a:srgbClr val="FF0000"/>
                </a:solidFill>
                <a:latin typeface="Times New Roman" pitchFamily="18" charset="0"/>
                <a:cs typeface="Times New Roman" pitchFamily="18" charset="0"/>
              </a:rPr>
              <a:t>Decision Tree Algorithm</a:t>
            </a:r>
          </a:p>
        </p:txBody>
      </p:sp>
      <p:sp>
        <p:nvSpPr>
          <p:cNvPr id="3" name="Rectangle 2"/>
          <p:cNvSpPr/>
          <p:nvPr/>
        </p:nvSpPr>
        <p:spPr>
          <a:xfrm>
            <a:off x="470941" y="1295400"/>
            <a:ext cx="8382000" cy="5016758"/>
          </a:xfrm>
          <a:prstGeom prst="rect">
            <a:avLst/>
          </a:prstGeom>
        </p:spPr>
        <p:txBody>
          <a:bodyPr wrap="square">
            <a:spAutoFit/>
          </a:bodyPr>
          <a:lstStyle/>
          <a:p>
            <a:pPr marL="285750" indent="-285750" algn="just">
              <a:buFont typeface="Wingdings" pitchFamily="2" charset="2"/>
              <a:buChar char="q"/>
            </a:pPr>
            <a:r>
              <a:rPr lang="en-US" sz="3200" dirty="0">
                <a:latin typeface="Times New Roman" pitchFamily="18" charset="0"/>
                <a:cs typeface="Times New Roman" pitchFamily="18" charset="0"/>
              </a:rPr>
              <a:t>The decision tree approach is most useful </a:t>
            </a:r>
            <a:r>
              <a:rPr lang="en-US" sz="3200" dirty="0" smtClean="0">
                <a:latin typeface="Times New Roman" pitchFamily="18" charset="0"/>
                <a:cs typeface="Times New Roman" pitchFamily="18" charset="0"/>
              </a:rPr>
              <a:t>in  classification </a:t>
            </a:r>
            <a:r>
              <a:rPr lang="en-US" sz="3200" dirty="0">
                <a:latin typeface="Times New Roman" pitchFamily="18" charset="0"/>
                <a:cs typeface="Times New Roman" pitchFamily="18" charset="0"/>
              </a:rPr>
              <a:t>problems. With this technique, </a:t>
            </a:r>
            <a:r>
              <a:rPr lang="en-US" sz="3200" dirty="0" smtClean="0">
                <a:latin typeface="Times New Roman" pitchFamily="18" charset="0"/>
                <a:cs typeface="Times New Roman" pitchFamily="18" charset="0"/>
              </a:rPr>
              <a:t>a tree </a:t>
            </a:r>
            <a:r>
              <a:rPr lang="en-US" sz="3200" dirty="0">
                <a:latin typeface="Times New Roman" pitchFamily="18" charset="0"/>
                <a:cs typeface="Times New Roman" pitchFamily="18" charset="0"/>
              </a:rPr>
              <a:t>is constructed to model the </a:t>
            </a:r>
            <a:r>
              <a:rPr lang="en-US" sz="3200" dirty="0" smtClean="0">
                <a:latin typeface="Times New Roman" pitchFamily="18" charset="0"/>
                <a:cs typeface="Times New Roman" pitchFamily="18" charset="0"/>
              </a:rPr>
              <a:t>classification process</a:t>
            </a:r>
            <a:r>
              <a:rPr lang="en-US" sz="3200" dirty="0">
                <a:latin typeface="Times New Roman" pitchFamily="18" charset="0"/>
                <a:cs typeface="Times New Roman" pitchFamily="18" charset="0"/>
              </a:rPr>
              <a:t>.</a:t>
            </a:r>
          </a:p>
          <a:p>
            <a:pPr marL="285750" indent="-285750" algn="just">
              <a:buFont typeface="Wingdings" pitchFamily="2" charset="2"/>
              <a:buChar char="q"/>
            </a:pPr>
            <a:r>
              <a:rPr lang="en-US" sz="3200" dirty="0" smtClean="0">
                <a:latin typeface="Times New Roman" pitchFamily="18" charset="0"/>
                <a:cs typeface="Times New Roman" pitchFamily="18" charset="0"/>
              </a:rPr>
              <a:t>Once </a:t>
            </a:r>
            <a:r>
              <a:rPr lang="en-US" sz="3200" dirty="0">
                <a:latin typeface="Times New Roman" pitchFamily="18" charset="0"/>
                <a:cs typeface="Times New Roman" pitchFamily="18" charset="0"/>
              </a:rPr>
              <a:t>the tree is build, it is applied to each </a:t>
            </a:r>
            <a:r>
              <a:rPr lang="en-US" sz="3200" dirty="0" smtClean="0">
                <a:latin typeface="Times New Roman" pitchFamily="18" charset="0"/>
                <a:cs typeface="Times New Roman" pitchFamily="18" charset="0"/>
              </a:rPr>
              <a:t>tuple in </a:t>
            </a:r>
            <a:r>
              <a:rPr lang="en-US" sz="3200" dirty="0">
                <a:latin typeface="Times New Roman" pitchFamily="18" charset="0"/>
                <a:cs typeface="Times New Roman" pitchFamily="18" charset="0"/>
              </a:rPr>
              <a:t>the database and results in a classification </a:t>
            </a:r>
            <a:r>
              <a:rPr lang="en-US" sz="3200" dirty="0" smtClean="0">
                <a:latin typeface="Times New Roman" pitchFamily="18" charset="0"/>
                <a:cs typeface="Times New Roman" pitchFamily="18" charset="0"/>
              </a:rPr>
              <a:t>for that </a:t>
            </a:r>
            <a:r>
              <a:rPr lang="en-US" sz="3200" dirty="0">
                <a:latin typeface="Times New Roman" pitchFamily="18" charset="0"/>
                <a:cs typeface="Times New Roman" pitchFamily="18" charset="0"/>
              </a:rPr>
              <a:t>tuple.</a:t>
            </a:r>
          </a:p>
          <a:p>
            <a:pPr marL="285750" indent="-285750" algn="just">
              <a:buFont typeface="Wingdings" pitchFamily="2" charset="2"/>
              <a:buChar char="q"/>
            </a:pPr>
            <a:r>
              <a:rPr lang="en-US" sz="3200" dirty="0" smtClean="0">
                <a:latin typeface="Times New Roman" pitchFamily="18" charset="0"/>
                <a:cs typeface="Times New Roman" pitchFamily="18" charset="0"/>
              </a:rPr>
              <a:t>There </a:t>
            </a:r>
            <a:r>
              <a:rPr lang="en-US" sz="3200" dirty="0">
                <a:latin typeface="Times New Roman" pitchFamily="18" charset="0"/>
                <a:cs typeface="Times New Roman" pitchFamily="18" charset="0"/>
              </a:rPr>
              <a:t>are two basics step in this </a:t>
            </a:r>
            <a:r>
              <a:rPr lang="en-US" sz="3200" dirty="0" err="1">
                <a:latin typeface="Times New Roman" pitchFamily="18" charset="0"/>
                <a:cs typeface="Times New Roman" pitchFamily="18" charset="0"/>
              </a:rPr>
              <a:t>techinque</a:t>
            </a:r>
            <a:r>
              <a:rPr lang="en-US" sz="3200" dirty="0" smtClean="0">
                <a:latin typeface="Times New Roman" pitchFamily="18" charset="0"/>
                <a:cs typeface="Times New Roman" pitchFamily="18" charset="0"/>
              </a:rPr>
              <a:t>: Building </a:t>
            </a:r>
            <a:r>
              <a:rPr lang="en-US" sz="3200" dirty="0">
                <a:latin typeface="Times New Roman" pitchFamily="18" charset="0"/>
                <a:cs typeface="Times New Roman" pitchFamily="18" charset="0"/>
              </a:rPr>
              <a:t>the tree and Applying the tree to </a:t>
            </a:r>
            <a:r>
              <a:rPr lang="en-US" sz="3200" dirty="0" smtClean="0">
                <a:latin typeface="Times New Roman" pitchFamily="18" charset="0"/>
                <a:cs typeface="Times New Roman" pitchFamily="18" charset="0"/>
              </a:rPr>
              <a:t>the database</a:t>
            </a:r>
            <a:r>
              <a:rPr lang="en-US" sz="3200" dirty="0">
                <a:latin typeface="Times New Roman" pitchFamily="18" charset="0"/>
                <a:cs typeface="Times New Roman" pitchFamily="18" charset="0"/>
              </a:rPr>
              <a:t>.</a:t>
            </a:r>
          </a:p>
        </p:txBody>
      </p:sp>
    </p:spTree>
    <p:extLst>
      <p:ext uri="{BB962C8B-B14F-4D97-AF65-F5344CB8AC3E}">
        <p14:creationId xmlns:p14="http://schemas.microsoft.com/office/powerpoint/2010/main" val="5795945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9220" y="228599"/>
            <a:ext cx="4449616" cy="584775"/>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3200" b="1" dirty="0">
                <a:solidFill>
                  <a:srgbClr val="FF0000"/>
                </a:solidFill>
                <a:latin typeface="Times New Roman" pitchFamily="18" charset="0"/>
                <a:cs typeface="Times New Roman" pitchFamily="18" charset="0"/>
              </a:rPr>
              <a:t>Decision Tree Algorithm</a:t>
            </a:r>
          </a:p>
        </p:txBody>
      </p:sp>
      <p:sp>
        <p:nvSpPr>
          <p:cNvPr id="3" name="Rectangle 2"/>
          <p:cNvSpPr/>
          <p:nvPr/>
        </p:nvSpPr>
        <p:spPr>
          <a:xfrm>
            <a:off x="470941" y="1143000"/>
            <a:ext cx="8382000" cy="4893647"/>
          </a:xfrm>
          <a:prstGeom prst="rect">
            <a:avLst/>
          </a:prstGeom>
        </p:spPr>
        <p:txBody>
          <a:bodyPr wrap="square">
            <a:spAutoFit/>
          </a:bodyPr>
          <a:lstStyle/>
          <a:p>
            <a:pPr marL="342900" indent="-342900">
              <a:buFont typeface="Wingdings" pitchFamily="2" charset="2"/>
              <a:buChar char="q"/>
            </a:pPr>
            <a:r>
              <a:rPr lang="en-US" sz="2400" dirty="0">
                <a:latin typeface="Times New Roman" pitchFamily="18" charset="0"/>
                <a:cs typeface="Times New Roman" pitchFamily="18" charset="0"/>
              </a:rPr>
              <a:t>The decision tree approach to classification is </a:t>
            </a:r>
            <a:r>
              <a:rPr lang="en-US" sz="2400" dirty="0" smtClean="0">
                <a:latin typeface="Times New Roman" pitchFamily="18" charset="0"/>
                <a:cs typeface="Times New Roman" pitchFamily="18" charset="0"/>
              </a:rPr>
              <a:t>to divide </a:t>
            </a:r>
            <a:r>
              <a:rPr lang="en-US" sz="2400" dirty="0">
                <a:latin typeface="Times New Roman" pitchFamily="18" charset="0"/>
                <a:cs typeface="Times New Roman" pitchFamily="18" charset="0"/>
              </a:rPr>
              <a:t>the search space into rectangular region.</a:t>
            </a:r>
          </a:p>
          <a:p>
            <a:pPr marL="342900" indent="-342900">
              <a:buFont typeface="Wingdings" pitchFamily="2" charset="2"/>
              <a:buChar char="q"/>
            </a:pPr>
            <a:r>
              <a:rPr lang="en-US" sz="2400" dirty="0">
                <a:latin typeface="Times New Roman" pitchFamily="18" charset="0"/>
                <a:cs typeface="Times New Roman" pitchFamily="18" charset="0"/>
              </a:rPr>
              <a:t>A tuple is classified based on the region </a:t>
            </a:r>
            <a:r>
              <a:rPr lang="en-US" sz="2400" dirty="0" smtClean="0">
                <a:latin typeface="Times New Roman" pitchFamily="18" charset="0"/>
                <a:cs typeface="Times New Roman" pitchFamily="18" charset="0"/>
              </a:rPr>
              <a:t>into which </a:t>
            </a:r>
            <a:r>
              <a:rPr lang="en-US" sz="2400" dirty="0">
                <a:latin typeface="Times New Roman" pitchFamily="18" charset="0"/>
                <a:cs typeface="Times New Roman" pitchFamily="18" charset="0"/>
              </a:rPr>
              <a:t>it falls.</a:t>
            </a:r>
          </a:p>
          <a:p>
            <a:pPr marL="342900" indent="-342900">
              <a:buFont typeface="Wingdings" pitchFamily="2" charset="2"/>
              <a:buChar char="q"/>
            </a:pP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Definition: Given a database D={t1……..</a:t>
            </a:r>
            <a:r>
              <a:rPr lang="en-US" sz="2400" dirty="0" err="1">
                <a:latin typeface="Times New Roman" pitchFamily="18" charset="0"/>
                <a:cs typeface="Times New Roman" pitchFamily="18" charset="0"/>
              </a:rPr>
              <a:t>tn</a:t>
            </a:r>
            <a:r>
              <a:rPr lang="en-US" sz="2400" dirty="0" smtClean="0">
                <a:latin typeface="Times New Roman" pitchFamily="18" charset="0"/>
                <a:cs typeface="Times New Roman" pitchFamily="18" charset="0"/>
              </a:rPr>
              <a:t>} where </a:t>
            </a:r>
            <a:r>
              <a:rPr lang="en-US" sz="2400" dirty="0" err="1">
                <a:latin typeface="Times New Roman" pitchFamily="18" charset="0"/>
                <a:cs typeface="Times New Roman" pitchFamily="18" charset="0"/>
              </a:rPr>
              <a:t>ti</a:t>
            </a:r>
            <a:r>
              <a:rPr lang="en-US" sz="2400" dirty="0">
                <a:latin typeface="Times New Roman" pitchFamily="18" charset="0"/>
                <a:cs typeface="Times New Roman" pitchFamily="18" charset="0"/>
              </a:rPr>
              <a:t>=&lt;ti1……..</a:t>
            </a:r>
            <a:r>
              <a:rPr lang="en-US" sz="2400" dirty="0" err="1">
                <a:latin typeface="Times New Roman" pitchFamily="18" charset="0"/>
                <a:cs typeface="Times New Roman" pitchFamily="18" charset="0"/>
              </a:rPr>
              <a:t>tih</a:t>
            </a:r>
            <a:r>
              <a:rPr lang="en-US" sz="2400" dirty="0">
                <a:latin typeface="Times New Roman" pitchFamily="18" charset="0"/>
                <a:cs typeface="Times New Roman" pitchFamily="18" charset="0"/>
              </a:rPr>
              <a:t>&gt; and the database </a:t>
            </a:r>
            <a:r>
              <a:rPr lang="en-US" sz="2400" dirty="0" smtClean="0">
                <a:latin typeface="Times New Roman" pitchFamily="18" charset="0"/>
                <a:cs typeface="Times New Roman" pitchFamily="18" charset="0"/>
              </a:rPr>
              <a:t>schema consist </a:t>
            </a:r>
            <a:r>
              <a:rPr lang="en-US" sz="2400" dirty="0">
                <a:latin typeface="Times New Roman" pitchFamily="18" charset="0"/>
                <a:cs typeface="Times New Roman" pitchFamily="18" charset="0"/>
              </a:rPr>
              <a:t>of following attributes {A1,A2,………,</a:t>
            </a:r>
            <a:r>
              <a:rPr lang="en-US" sz="2400" dirty="0" smtClean="0">
                <a:latin typeface="Times New Roman" pitchFamily="18" charset="0"/>
                <a:cs typeface="Times New Roman" pitchFamily="18" charset="0"/>
              </a:rPr>
              <a:t>Ah}</a:t>
            </a:r>
            <a:r>
              <a:rPr lang="en-US" sz="2400" dirty="0" err="1" smtClean="0">
                <a:latin typeface="Times New Roman" pitchFamily="18" charset="0"/>
                <a:cs typeface="Times New Roman" pitchFamily="18" charset="0"/>
              </a:rPr>
              <a:t>valso</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a set of classes C={C1,……,Cm}. A decision</a:t>
            </a:r>
          </a:p>
          <a:p>
            <a:pPr marL="342900" indent="-342900">
              <a:buFont typeface="Wingdings" pitchFamily="2" charset="2"/>
              <a:buChar char="q"/>
            </a:pPr>
            <a:r>
              <a:rPr lang="en-US" sz="2400" dirty="0">
                <a:latin typeface="Times New Roman" pitchFamily="18" charset="0"/>
                <a:cs typeface="Times New Roman" pitchFamily="18" charset="0"/>
              </a:rPr>
              <a:t>tree DT or classification tree is a tree </a:t>
            </a:r>
            <a:r>
              <a:rPr lang="en-US" sz="2400" dirty="0" smtClean="0">
                <a:latin typeface="Times New Roman" pitchFamily="18" charset="0"/>
                <a:cs typeface="Times New Roman" pitchFamily="18" charset="0"/>
              </a:rPr>
              <a:t>associated  with </a:t>
            </a:r>
            <a:r>
              <a:rPr lang="en-US" sz="2400" dirty="0">
                <a:latin typeface="Times New Roman" pitchFamily="18" charset="0"/>
                <a:cs typeface="Times New Roman" pitchFamily="18" charset="0"/>
              </a:rPr>
              <a:t>D that has the following properties:</a:t>
            </a:r>
          </a:p>
          <a:p>
            <a:pPr marL="1257300" lvl="2" indent="-342900">
              <a:buFont typeface="Wingdings" pitchFamily="2" charset="2"/>
              <a:buChar char="q"/>
            </a:pPr>
            <a:r>
              <a:rPr lang="en-US" sz="2400" dirty="0" smtClean="0">
                <a:latin typeface="Times New Roman" pitchFamily="18" charset="0"/>
                <a:cs typeface="Times New Roman" pitchFamily="18" charset="0"/>
              </a:rPr>
              <a:t>Each </a:t>
            </a:r>
            <a:r>
              <a:rPr lang="en-US" sz="2400" dirty="0">
                <a:latin typeface="Times New Roman" pitchFamily="18" charset="0"/>
                <a:cs typeface="Times New Roman" pitchFamily="18" charset="0"/>
              </a:rPr>
              <a:t>internal node is labeled with an attribute Ai</a:t>
            </a:r>
          </a:p>
          <a:p>
            <a:pPr marL="1257300" lvl="2" indent="-342900">
              <a:buFont typeface="Wingdings" pitchFamily="2" charset="2"/>
              <a:buChar char="q"/>
            </a:pPr>
            <a:r>
              <a:rPr lang="en-US" sz="2400" dirty="0" smtClean="0">
                <a:latin typeface="Times New Roman" pitchFamily="18" charset="0"/>
                <a:cs typeface="Times New Roman" pitchFamily="18" charset="0"/>
              </a:rPr>
              <a:t>Each </a:t>
            </a:r>
            <a:r>
              <a:rPr lang="en-US" sz="2400" dirty="0">
                <a:latin typeface="Times New Roman" pitchFamily="18" charset="0"/>
                <a:cs typeface="Times New Roman" pitchFamily="18" charset="0"/>
              </a:rPr>
              <a:t>arc is labeled with a predicate that can </a:t>
            </a:r>
            <a:r>
              <a:rPr lang="en-US" sz="2400" dirty="0" smtClean="0">
                <a:latin typeface="Times New Roman" pitchFamily="18" charset="0"/>
                <a:cs typeface="Times New Roman" pitchFamily="18" charset="0"/>
              </a:rPr>
              <a:t>be applied </a:t>
            </a:r>
            <a:r>
              <a:rPr lang="en-US" sz="2400" dirty="0">
                <a:latin typeface="Times New Roman" pitchFamily="18" charset="0"/>
                <a:cs typeface="Times New Roman" pitchFamily="18" charset="0"/>
              </a:rPr>
              <a:t>to a attribute associated with a parent.</a:t>
            </a:r>
          </a:p>
          <a:p>
            <a:pPr marL="1257300" lvl="2" indent="-342900">
              <a:buFont typeface="Wingdings" pitchFamily="2" charset="2"/>
              <a:buChar char="q"/>
            </a:pPr>
            <a:r>
              <a:rPr lang="en-US" sz="2400" dirty="0" smtClean="0">
                <a:latin typeface="Times New Roman" pitchFamily="18" charset="0"/>
                <a:cs typeface="Times New Roman" pitchFamily="18" charset="0"/>
              </a:rPr>
              <a:t>Each </a:t>
            </a:r>
            <a:r>
              <a:rPr lang="en-US" sz="2400" dirty="0">
                <a:latin typeface="Times New Roman" pitchFamily="18" charset="0"/>
                <a:cs typeface="Times New Roman" pitchFamily="18" charset="0"/>
              </a:rPr>
              <a:t>leaf node is labeled with a class </a:t>
            </a:r>
            <a:r>
              <a:rPr lang="en-US" sz="2400" dirty="0" err="1">
                <a:latin typeface="Times New Roman" pitchFamily="18" charset="0"/>
                <a:cs typeface="Times New Roman" pitchFamily="18" charset="0"/>
              </a:rPr>
              <a:t>Cj</a:t>
            </a:r>
            <a:r>
              <a:rPr lang="en-US" sz="2400" dirty="0">
                <a:latin typeface="Times New Roman" pitchFamily="18" charset="0"/>
                <a:cs typeface="Times New Roman" pitchFamily="18" charset="0"/>
              </a:rPr>
              <a:t>.</a:t>
            </a:r>
          </a:p>
        </p:txBody>
      </p:sp>
    </p:spTree>
    <p:extLst>
      <p:ext uri="{BB962C8B-B14F-4D97-AF65-F5344CB8AC3E}">
        <p14:creationId xmlns:p14="http://schemas.microsoft.com/office/powerpoint/2010/main" val="18649331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41" y="260648"/>
            <a:ext cx="8229600" cy="928072"/>
          </a:xfrm>
        </p:spPr>
        <p:txBody>
          <a:bodyPr>
            <a:normAutofit/>
          </a:bodyPr>
          <a:lstStyle/>
          <a:p>
            <a:r>
              <a:rPr lang="en-US" sz="4000" dirty="0" smtClean="0">
                <a:solidFill>
                  <a:srgbClr val="A50021"/>
                </a:solidFill>
                <a:latin typeface="Times New Roman" pitchFamily="18" charset="0"/>
                <a:cs typeface="Times New Roman" pitchFamily="18" charset="0"/>
              </a:rPr>
              <a:t>Built Decision Tree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57204" y="1463040"/>
            <a:ext cx="8304237" cy="4389120"/>
          </a:xfrm>
        </p:spPr>
        <p:txBody>
          <a:bodyPr>
            <a:noAutofit/>
          </a:bodyPr>
          <a:lstStyle/>
          <a:p>
            <a:r>
              <a:rPr lang="en-US" sz="2000" b="1" dirty="0" smtClean="0">
                <a:latin typeface="Times New Roman" pitchFamily="18" charset="0"/>
                <a:cs typeface="Times New Roman" pitchFamily="18" charset="0"/>
              </a:rPr>
              <a:t>Algorithm </a:t>
            </a:r>
            <a:r>
              <a:rPr lang="en-US" sz="2000" b="1" dirty="0" err="1" smtClean="0">
                <a:latin typeface="Times New Roman" pitchFamily="18" charset="0"/>
                <a:cs typeface="Times New Roman" pitchFamily="18" charset="0"/>
              </a:rPr>
              <a:t>BuiltDT</a:t>
            </a:r>
            <a:endParaRPr lang="en-US" sz="2000" b="1" dirty="0" smtClean="0">
              <a:latin typeface="Times New Roman" pitchFamily="18" charset="0"/>
              <a:cs typeface="Times New Roman" pitchFamily="18" charset="0"/>
            </a:endParaRPr>
          </a:p>
          <a:p>
            <a:r>
              <a:rPr lang="en-US" sz="1500" dirty="0" smtClean="0">
                <a:latin typeface="Times New Roman" pitchFamily="18" charset="0"/>
                <a:cs typeface="Times New Roman" pitchFamily="18" charset="0"/>
              </a:rPr>
              <a:t>Input: </a:t>
            </a:r>
            <a:r>
              <a:rPr lang="en-US" sz="1500" i="1" dirty="0" smtClean="0">
                <a:latin typeface="Times New Roman" pitchFamily="18" charset="0"/>
                <a:cs typeface="Times New Roman" pitchFamily="18" charset="0"/>
              </a:rPr>
              <a:t>D</a:t>
            </a:r>
            <a:r>
              <a:rPr lang="en-US" sz="1500" dirty="0" smtClean="0">
                <a:latin typeface="Times New Roman" pitchFamily="18" charset="0"/>
                <a:cs typeface="Times New Roman" pitchFamily="18" charset="0"/>
              </a:rPr>
              <a:t> : Training data set</a:t>
            </a:r>
          </a:p>
          <a:p>
            <a:r>
              <a:rPr lang="en-US" sz="1500" dirty="0" smtClean="0">
                <a:latin typeface="Times New Roman" pitchFamily="18" charset="0"/>
                <a:cs typeface="Times New Roman" pitchFamily="18" charset="0"/>
              </a:rPr>
              <a:t>Output: </a:t>
            </a:r>
            <a:r>
              <a:rPr lang="en-US" sz="1500" i="1" dirty="0" smtClean="0">
                <a:latin typeface="Times New Roman" pitchFamily="18" charset="0"/>
                <a:cs typeface="Times New Roman" pitchFamily="18" charset="0"/>
              </a:rPr>
              <a:t>T</a:t>
            </a:r>
            <a:r>
              <a:rPr lang="en-US" sz="1500" dirty="0" smtClean="0">
                <a:latin typeface="Times New Roman" pitchFamily="18" charset="0"/>
                <a:cs typeface="Times New Roman" pitchFamily="18" charset="0"/>
              </a:rPr>
              <a:t> : Decision tree</a:t>
            </a:r>
          </a:p>
          <a:p>
            <a:pPr lvl="8"/>
            <a:endParaRPr lang="en-US" sz="300" dirty="0" smtClean="0">
              <a:latin typeface="Times New Roman" pitchFamily="18" charset="0"/>
              <a:cs typeface="Times New Roman" pitchFamily="18" charset="0"/>
            </a:endParaRPr>
          </a:p>
          <a:p>
            <a:pPr marL="0" indent="0">
              <a:buNone/>
            </a:pPr>
            <a:r>
              <a:rPr lang="en-US" sz="1500" b="1" dirty="0" smtClean="0">
                <a:latin typeface="Times New Roman" pitchFamily="18" charset="0"/>
                <a:cs typeface="Times New Roman" pitchFamily="18" charset="0"/>
              </a:rPr>
              <a:t>Steps</a:t>
            </a:r>
          </a:p>
          <a:p>
            <a:pPr marL="342900" indent="-342900">
              <a:buFont typeface="+mj-lt"/>
              <a:buAutoNum type="arabicPeriod"/>
            </a:pPr>
            <a:r>
              <a:rPr lang="en-US" sz="1500" dirty="0" smtClean="0">
                <a:latin typeface="Times New Roman" pitchFamily="18" charset="0"/>
                <a:cs typeface="Times New Roman" pitchFamily="18" charset="0"/>
              </a:rPr>
              <a:t>If all tuples in </a:t>
            </a:r>
            <a:r>
              <a:rPr lang="en-US" sz="1500" i="1" dirty="0" smtClean="0">
                <a:latin typeface="Times New Roman" pitchFamily="18" charset="0"/>
                <a:cs typeface="Times New Roman" pitchFamily="18" charset="0"/>
              </a:rPr>
              <a:t>D</a:t>
            </a:r>
            <a:r>
              <a:rPr lang="en-US" sz="1500" dirty="0" smtClean="0">
                <a:latin typeface="Times New Roman" pitchFamily="18" charset="0"/>
                <a:cs typeface="Times New Roman" pitchFamily="18" charset="0"/>
              </a:rPr>
              <a:t> belongs to the same class </a:t>
            </a:r>
            <a:r>
              <a:rPr lang="en-US" sz="1500" i="1" dirty="0" err="1" smtClean="0">
                <a:latin typeface="Times New Roman" pitchFamily="18" charset="0"/>
                <a:cs typeface="Times New Roman" pitchFamily="18" charset="0"/>
              </a:rPr>
              <a:t>C</a:t>
            </a:r>
            <a:r>
              <a:rPr lang="en-US" sz="1500" i="1" baseline="-25000" dirty="0" err="1" smtClean="0">
                <a:latin typeface="Times New Roman" pitchFamily="18" charset="0"/>
                <a:cs typeface="Times New Roman" pitchFamily="18" charset="0"/>
              </a:rPr>
              <a:t>j</a:t>
            </a:r>
            <a:endParaRPr lang="en-US" sz="1500" dirty="0">
              <a:latin typeface="Times New Roman" pitchFamily="18" charset="0"/>
              <a:cs typeface="Times New Roman" pitchFamily="18" charset="0"/>
            </a:endParaRPr>
          </a:p>
          <a:p>
            <a:pPr marL="365760" lvl="1" indent="0">
              <a:buNone/>
            </a:pPr>
            <a:r>
              <a:rPr lang="en-US" sz="1300" dirty="0">
                <a:latin typeface="Times New Roman" pitchFamily="18" charset="0"/>
                <a:cs typeface="Times New Roman" pitchFamily="18" charset="0"/>
              </a:rPr>
              <a:t> </a:t>
            </a:r>
            <a:r>
              <a:rPr lang="en-US" sz="1300" dirty="0" smtClean="0">
                <a:latin typeface="Times New Roman" pitchFamily="18" charset="0"/>
                <a:cs typeface="Times New Roman" pitchFamily="18" charset="0"/>
              </a:rPr>
              <a:t>           Add a leaf node labeled as </a:t>
            </a:r>
            <a:r>
              <a:rPr lang="en-US" sz="1300" i="1" dirty="0" err="1" smtClean="0">
                <a:latin typeface="Times New Roman" pitchFamily="18" charset="0"/>
                <a:cs typeface="Times New Roman" pitchFamily="18" charset="0"/>
              </a:rPr>
              <a:t>C</a:t>
            </a:r>
            <a:r>
              <a:rPr lang="en-US" sz="1300" i="1" baseline="-25000" dirty="0" err="1" smtClean="0">
                <a:latin typeface="Times New Roman" pitchFamily="18" charset="0"/>
                <a:cs typeface="Times New Roman" pitchFamily="18" charset="0"/>
              </a:rPr>
              <a:t>j</a:t>
            </a:r>
            <a:endParaRPr lang="en-US" sz="1300" i="1" baseline="-25000" dirty="0" smtClean="0">
              <a:latin typeface="Times New Roman" pitchFamily="18" charset="0"/>
              <a:cs typeface="Times New Roman" pitchFamily="18" charset="0"/>
            </a:endParaRPr>
          </a:p>
          <a:p>
            <a:pPr marL="365760" lvl="1" indent="0">
              <a:buNone/>
            </a:pPr>
            <a:r>
              <a:rPr lang="en-US" sz="1300" dirty="0" smtClean="0">
                <a:latin typeface="Times New Roman" pitchFamily="18" charset="0"/>
                <a:cs typeface="Times New Roman" pitchFamily="18" charset="0"/>
              </a:rPr>
              <a:t>            Return  		</a:t>
            </a:r>
            <a:r>
              <a:rPr lang="en-US" sz="1300" i="1" dirty="0" smtClean="0">
                <a:latin typeface="Times New Roman" pitchFamily="18" charset="0"/>
                <a:cs typeface="Times New Roman" pitchFamily="18" charset="0"/>
              </a:rPr>
              <a:t>// Termination condition</a:t>
            </a:r>
          </a:p>
          <a:p>
            <a:pPr marL="2537460" lvl="8" indent="-342900">
              <a:buFont typeface="+mj-lt"/>
              <a:buAutoNum type="arabicPeriod"/>
            </a:pPr>
            <a:endParaRPr lang="en-US" sz="300" i="1" dirty="0" smtClean="0">
              <a:latin typeface="Times New Roman" pitchFamily="18" charset="0"/>
              <a:cs typeface="Times New Roman" pitchFamily="18" charset="0"/>
            </a:endParaRPr>
          </a:p>
          <a:p>
            <a:pPr marL="342900" indent="-342900">
              <a:buFont typeface="+mj-lt"/>
              <a:buAutoNum type="arabicPeriod"/>
            </a:pPr>
            <a:r>
              <a:rPr lang="en-US" sz="1500" b="1" dirty="0" smtClean="0">
                <a:solidFill>
                  <a:srgbClr val="0B5ED7"/>
                </a:solidFill>
                <a:latin typeface="Times New Roman" pitchFamily="18" charset="0"/>
                <a:cs typeface="Times New Roman" pitchFamily="18" charset="0"/>
              </a:rPr>
              <a:t>Select</a:t>
            </a:r>
            <a:r>
              <a:rPr lang="en-US" sz="1500" dirty="0" smtClean="0">
                <a:latin typeface="Times New Roman" pitchFamily="18" charset="0"/>
                <a:cs typeface="Times New Roman" pitchFamily="18" charset="0"/>
              </a:rPr>
              <a:t> an attribute </a:t>
            </a:r>
            <a:r>
              <a:rPr lang="en-US" sz="1500" i="1" dirty="0" smtClean="0">
                <a:latin typeface="Times New Roman" pitchFamily="18" charset="0"/>
                <a:cs typeface="Times New Roman" pitchFamily="18" charset="0"/>
              </a:rPr>
              <a:t>A</a:t>
            </a:r>
            <a:r>
              <a:rPr lang="en-US" sz="1500" i="1" baseline="-25000" dirty="0" smtClean="0">
                <a:latin typeface="Times New Roman" pitchFamily="18" charset="0"/>
                <a:cs typeface="Times New Roman" pitchFamily="18" charset="0"/>
              </a:rPr>
              <a:t>i</a:t>
            </a:r>
            <a:r>
              <a:rPr lang="en-US" sz="1500" dirty="0" smtClean="0">
                <a:latin typeface="Times New Roman" pitchFamily="18" charset="0"/>
                <a:cs typeface="Times New Roman" pitchFamily="18" charset="0"/>
              </a:rPr>
              <a:t> (so that it is not selected twice in the same branch)</a:t>
            </a:r>
          </a:p>
          <a:p>
            <a:pPr marL="1988820" lvl="6" indent="-342900">
              <a:buFont typeface="+mj-lt"/>
              <a:buAutoNum type="arabicPeriod"/>
            </a:pPr>
            <a:endParaRPr lang="en-US" sz="500" dirty="0" smtClean="0">
              <a:latin typeface="Times New Roman" pitchFamily="18" charset="0"/>
              <a:cs typeface="Times New Roman" pitchFamily="18" charset="0"/>
            </a:endParaRPr>
          </a:p>
          <a:p>
            <a:pPr marL="342900" indent="-342900">
              <a:buFont typeface="+mj-lt"/>
              <a:buAutoNum type="arabicPeriod"/>
            </a:pPr>
            <a:r>
              <a:rPr lang="en-US" sz="1500" b="1" dirty="0" smtClean="0">
                <a:solidFill>
                  <a:srgbClr val="0B5ED7"/>
                </a:solidFill>
                <a:latin typeface="Times New Roman" pitchFamily="18" charset="0"/>
                <a:cs typeface="Times New Roman" pitchFamily="18" charset="0"/>
              </a:rPr>
              <a:t>Partition</a:t>
            </a:r>
            <a:r>
              <a:rPr lang="en-US" sz="1500" dirty="0" smtClean="0">
                <a:latin typeface="Times New Roman" pitchFamily="18" charset="0"/>
                <a:cs typeface="Times New Roman" pitchFamily="18" charset="0"/>
              </a:rPr>
              <a:t> </a:t>
            </a:r>
            <a:r>
              <a:rPr lang="en-US" sz="1500" i="1" dirty="0" smtClean="0">
                <a:latin typeface="Times New Roman" pitchFamily="18" charset="0"/>
                <a:cs typeface="Times New Roman" pitchFamily="18" charset="0"/>
              </a:rPr>
              <a:t>D</a:t>
            </a:r>
            <a:r>
              <a:rPr lang="en-US" sz="1500" dirty="0" smtClean="0">
                <a:latin typeface="Times New Roman" pitchFamily="18" charset="0"/>
                <a:cs typeface="Times New Roman" pitchFamily="18" charset="0"/>
              </a:rPr>
              <a:t>  = { </a:t>
            </a:r>
            <a:r>
              <a:rPr lang="en-US" sz="1500" i="1" dirty="0" smtClean="0">
                <a:latin typeface="Times New Roman" pitchFamily="18" charset="0"/>
                <a:cs typeface="Times New Roman" pitchFamily="18" charset="0"/>
              </a:rPr>
              <a:t>D</a:t>
            </a:r>
            <a:r>
              <a:rPr lang="en-US" sz="1500" i="1" baseline="-25000" dirty="0" smtClean="0">
                <a:latin typeface="Times New Roman" pitchFamily="18" charset="0"/>
                <a:cs typeface="Times New Roman" pitchFamily="18" charset="0"/>
              </a:rPr>
              <a:t>1</a:t>
            </a:r>
            <a:r>
              <a:rPr lang="en-US" sz="1500" dirty="0" smtClean="0">
                <a:latin typeface="Times New Roman" pitchFamily="18" charset="0"/>
                <a:cs typeface="Times New Roman" pitchFamily="18" charset="0"/>
              </a:rPr>
              <a:t>, </a:t>
            </a:r>
            <a:r>
              <a:rPr lang="en-US" sz="1500" i="1" dirty="0" smtClean="0">
                <a:latin typeface="Times New Roman" pitchFamily="18" charset="0"/>
                <a:cs typeface="Times New Roman" pitchFamily="18" charset="0"/>
              </a:rPr>
              <a:t>D</a:t>
            </a:r>
            <a:r>
              <a:rPr lang="en-US" sz="1500" i="1" baseline="-25000" dirty="0" smtClean="0">
                <a:latin typeface="Times New Roman" pitchFamily="18" charset="0"/>
                <a:cs typeface="Times New Roman" pitchFamily="18" charset="0"/>
              </a:rPr>
              <a:t>2</a:t>
            </a:r>
            <a:r>
              <a:rPr lang="en-US" sz="1500" dirty="0" smtClean="0">
                <a:latin typeface="Times New Roman" pitchFamily="18" charset="0"/>
                <a:cs typeface="Times New Roman" pitchFamily="18" charset="0"/>
              </a:rPr>
              <a:t>, …, </a:t>
            </a:r>
            <a:r>
              <a:rPr lang="en-US" sz="1500" i="1" dirty="0" err="1" smtClean="0">
                <a:latin typeface="Times New Roman" pitchFamily="18" charset="0"/>
                <a:cs typeface="Times New Roman" pitchFamily="18" charset="0"/>
              </a:rPr>
              <a:t>D</a:t>
            </a:r>
            <a:r>
              <a:rPr lang="en-US" sz="1500" i="1" baseline="-25000" dirty="0" err="1" smtClean="0">
                <a:latin typeface="Times New Roman" pitchFamily="18" charset="0"/>
                <a:cs typeface="Times New Roman" pitchFamily="18" charset="0"/>
              </a:rPr>
              <a:t>p</a:t>
            </a:r>
            <a:r>
              <a:rPr lang="en-US" sz="1500" dirty="0" smtClean="0">
                <a:latin typeface="Times New Roman" pitchFamily="18" charset="0"/>
                <a:cs typeface="Times New Roman" pitchFamily="18" charset="0"/>
              </a:rPr>
              <a:t>} based on </a:t>
            </a:r>
            <a:r>
              <a:rPr lang="en-US" sz="1500" i="1" dirty="0" smtClean="0">
                <a:latin typeface="Times New Roman" pitchFamily="18" charset="0"/>
                <a:cs typeface="Times New Roman" pitchFamily="18" charset="0"/>
              </a:rPr>
              <a:t>p</a:t>
            </a:r>
            <a:r>
              <a:rPr lang="en-US" sz="1500" dirty="0" smtClean="0">
                <a:latin typeface="Times New Roman" pitchFamily="18" charset="0"/>
                <a:cs typeface="Times New Roman" pitchFamily="18" charset="0"/>
              </a:rPr>
              <a:t> different values of </a:t>
            </a:r>
            <a:r>
              <a:rPr lang="en-US" sz="1500" i="1" dirty="0" smtClean="0">
                <a:latin typeface="Times New Roman" pitchFamily="18" charset="0"/>
                <a:cs typeface="Times New Roman" pitchFamily="18" charset="0"/>
              </a:rPr>
              <a:t>A</a:t>
            </a:r>
            <a:r>
              <a:rPr lang="en-US" sz="1500" i="1" baseline="-25000" dirty="0" smtClean="0">
                <a:latin typeface="Times New Roman" pitchFamily="18" charset="0"/>
                <a:cs typeface="Times New Roman" pitchFamily="18" charset="0"/>
              </a:rPr>
              <a:t>i</a:t>
            </a:r>
            <a:r>
              <a:rPr lang="en-US" sz="1500" i="1" dirty="0" smtClean="0">
                <a:latin typeface="Times New Roman" pitchFamily="18" charset="0"/>
                <a:cs typeface="Times New Roman" pitchFamily="18" charset="0"/>
              </a:rPr>
              <a:t> </a:t>
            </a:r>
            <a:r>
              <a:rPr lang="en-US" sz="1500" dirty="0" smtClean="0">
                <a:latin typeface="Times New Roman" pitchFamily="18" charset="0"/>
                <a:cs typeface="Times New Roman" pitchFamily="18" charset="0"/>
              </a:rPr>
              <a:t>in </a:t>
            </a:r>
            <a:r>
              <a:rPr lang="en-US" sz="1500" i="1" dirty="0" smtClean="0">
                <a:latin typeface="Times New Roman" pitchFamily="18" charset="0"/>
                <a:cs typeface="Times New Roman" pitchFamily="18" charset="0"/>
              </a:rPr>
              <a:t>D</a:t>
            </a:r>
          </a:p>
          <a:p>
            <a:pPr marL="1988820" lvl="6" indent="-342900">
              <a:buFont typeface="+mj-lt"/>
              <a:buAutoNum type="arabicPeriod"/>
            </a:pPr>
            <a:endParaRPr lang="en-US" sz="500" i="1" dirty="0" smtClean="0">
              <a:latin typeface="Times New Roman" pitchFamily="18" charset="0"/>
              <a:cs typeface="Times New Roman" pitchFamily="18" charset="0"/>
            </a:endParaRPr>
          </a:p>
          <a:p>
            <a:pPr marL="342900" indent="-342900">
              <a:buFont typeface="+mj-lt"/>
              <a:buAutoNum type="arabicPeriod"/>
            </a:pPr>
            <a:r>
              <a:rPr lang="en-US" sz="1500" dirty="0" smtClean="0">
                <a:latin typeface="Times New Roman" pitchFamily="18" charset="0"/>
                <a:cs typeface="Times New Roman" pitchFamily="18" charset="0"/>
              </a:rPr>
              <a:t>For each </a:t>
            </a:r>
            <a:r>
              <a:rPr lang="en-US" sz="1500" i="1" dirty="0" err="1" smtClean="0">
                <a:latin typeface="Times New Roman" pitchFamily="18" charset="0"/>
                <a:cs typeface="Times New Roman" pitchFamily="18" charset="0"/>
              </a:rPr>
              <a:t>D</a:t>
            </a:r>
            <a:r>
              <a:rPr lang="en-US" sz="1500" i="1" baseline="-25000" dirty="0" err="1" smtClean="0">
                <a:latin typeface="Times New Roman" pitchFamily="18" charset="0"/>
                <a:cs typeface="Times New Roman" pitchFamily="18" charset="0"/>
              </a:rPr>
              <a:t>k</a:t>
            </a:r>
            <a:r>
              <a:rPr lang="en-US" sz="1500" i="1" dirty="0" smtClean="0">
                <a:latin typeface="Times New Roman" pitchFamily="18" charset="0"/>
                <a:cs typeface="Times New Roman" pitchFamily="18" charset="0"/>
              </a:rPr>
              <a:t> </a:t>
            </a:r>
            <a:r>
              <a:rPr lang="el-GR" sz="1500" dirty="0" smtClean="0">
                <a:latin typeface="Times New Roman" pitchFamily="18" charset="0"/>
                <a:cs typeface="Times New Roman" pitchFamily="18" charset="0"/>
              </a:rPr>
              <a:t>ϵ</a:t>
            </a:r>
            <a:r>
              <a:rPr lang="en-US" sz="1500" i="1" dirty="0" smtClean="0">
                <a:latin typeface="Times New Roman" pitchFamily="18" charset="0"/>
                <a:cs typeface="Times New Roman" pitchFamily="18" charset="0"/>
              </a:rPr>
              <a:t> D</a:t>
            </a:r>
          </a:p>
          <a:p>
            <a:pPr marL="365760" lvl="1" indent="0">
              <a:buNone/>
            </a:pPr>
            <a:r>
              <a:rPr lang="en-US" sz="1300" dirty="0" smtClean="0">
                <a:latin typeface="Times New Roman" pitchFamily="18" charset="0"/>
                <a:cs typeface="Times New Roman" pitchFamily="18" charset="0"/>
              </a:rPr>
              <a:t>            Create a node and add an edge between </a:t>
            </a:r>
            <a:r>
              <a:rPr lang="en-US" sz="1300" i="1" dirty="0" smtClean="0">
                <a:latin typeface="Times New Roman" pitchFamily="18" charset="0"/>
                <a:cs typeface="Times New Roman" pitchFamily="18" charset="0"/>
              </a:rPr>
              <a:t>D</a:t>
            </a:r>
            <a:r>
              <a:rPr lang="en-US" sz="1300" dirty="0" smtClean="0">
                <a:latin typeface="Times New Roman" pitchFamily="18" charset="0"/>
                <a:cs typeface="Times New Roman" pitchFamily="18" charset="0"/>
              </a:rPr>
              <a:t> and </a:t>
            </a:r>
            <a:r>
              <a:rPr lang="en-US" sz="1300" i="1" dirty="0" err="1" smtClean="0">
                <a:latin typeface="Times New Roman" pitchFamily="18" charset="0"/>
                <a:cs typeface="Times New Roman" pitchFamily="18" charset="0"/>
              </a:rPr>
              <a:t>D</a:t>
            </a:r>
            <a:r>
              <a:rPr lang="en-US" sz="1300" i="1" baseline="-25000" dirty="0" err="1" smtClean="0">
                <a:latin typeface="Times New Roman" pitchFamily="18" charset="0"/>
                <a:cs typeface="Times New Roman" pitchFamily="18" charset="0"/>
              </a:rPr>
              <a:t>k</a:t>
            </a:r>
            <a:r>
              <a:rPr lang="en-US" sz="1300" dirty="0" smtClean="0">
                <a:latin typeface="Times New Roman" pitchFamily="18" charset="0"/>
                <a:cs typeface="Times New Roman" pitchFamily="18" charset="0"/>
              </a:rPr>
              <a:t> with label as the </a:t>
            </a: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i</a:t>
            </a:r>
            <a:r>
              <a:rPr lang="en-US" sz="1300" dirty="0" smtClean="0">
                <a:latin typeface="Times New Roman" pitchFamily="18" charset="0"/>
                <a:cs typeface="Times New Roman" pitchFamily="18" charset="0"/>
              </a:rPr>
              <a:t>’s attribute value in </a:t>
            </a:r>
            <a:r>
              <a:rPr lang="en-US" sz="1300" i="1" dirty="0" err="1" smtClean="0">
                <a:latin typeface="Times New Roman" pitchFamily="18" charset="0"/>
                <a:cs typeface="Times New Roman" pitchFamily="18" charset="0"/>
              </a:rPr>
              <a:t>D</a:t>
            </a:r>
            <a:r>
              <a:rPr lang="en-US" sz="1300" i="1" baseline="-25000" dirty="0" err="1" smtClean="0">
                <a:latin typeface="Times New Roman" pitchFamily="18" charset="0"/>
                <a:cs typeface="Times New Roman" pitchFamily="18" charset="0"/>
              </a:rPr>
              <a:t>k</a:t>
            </a:r>
            <a:endParaRPr lang="en-US" sz="1300" i="1" baseline="-25000" dirty="0" smtClean="0">
              <a:latin typeface="Times New Roman" pitchFamily="18" charset="0"/>
              <a:cs typeface="Times New Roman" pitchFamily="18" charset="0"/>
            </a:endParaRPr>
          </a:p>
          <a:p>
            <a:pPr marL="1805940" lvl="5" indent="-342900">
              <a:buFont typeface="+mj-lt"/>
              <a:buAutoNum type="arabicPeriod"/>
            </a:pPr>
            <a:endParaRPr lang="en-US" sz="700" dirty="0" smtClean="0">
              <a:latin typeface="Times New Roman" pitchFamily="18" charset="0"/>
              <a:cs typeface="Times New Roman" pitchFamily="18" charset="0"/>
            </a:endParaRPr>
          </a:p>
          <a:p>
            <a:pPr marL="342900" indent="-342900">
              <a:buFont typeface="+mj-lt"/>
              <a:buAutoNum type="arabicPeriod"/>
            </a:pPr>
            <a:r>
              <a:rPr lang="en-US" sz="1500" dirty="0" smtClean="0">
                <a:latin typeface="Times New Roman" pitchFamily="18" charset="0"/>
                <a:cs typeface="Times New Roman" pitchFamily="18" charset="0"/>
              </a:rPr>
              <a:t>For each </a:t>
            </a:r>
            <a:r>
              <a:rPr lang="en-US" sz="1500" i="1" dirty="0" err="1" smtClean="0">
                <a:latin typeface="Times New Roman" pitchFamily="18" charset="0"/>
                <a:cs typeface="Times New Roman" pitchFamily="18" charset="0"/>
              </a:rPr>
              <a:t>D</a:t>
            </a:r>
            <a:r>
              <a:rPr lang="en-US" sz="1500" i="1" baseline="-25000" dirty="0" err="1" smtClean="0">
                <a:latin typeface="Times New Roman" pitchFamily="18" charset="0"/>
                <a:cs typeface="Times New Roman" pitchFamily="18" charset="0"/>
              </a:rPr>
              <a:t>k</a:t>
            </a:r>
            <a:r>
              <a:rPr lang="en-US" sz="1500" dirty="0" smtClean="0">
                <a:latin typeface="Times New Roman" pitchFamily="18" charset="0"/>
                <a:cs typeface="Times New Roman" pitchFamily="18" charset="0"/>
              </a:rPr>
              <a:t> </a:t>
            </a:r>
            <a:r>
              <a:rPr lang="el-GR" sz="1500" dirty="0">
                <a:latin typeface="Times New Roman" pitchFamily="18" charset="0"/>
                <a:cs typeface="Times New Roman" pitchFamily="18" charset="0"/>
              </a:rPr>
              <a:t>ϵ </a:t>
            </a:r>
            <a:r>
              <a:rPr lang="en-US" sz="1500" i="1" dirty="0" smtClean="0">
                <a:latin typeface="Times New Roman" pitchFamily="18" charset="0"/>
                <a:cs typeface="Times New Roman" pitchFamily="18" charset="0"/>
              </a:rPr>
              <a:t>D</a:t>
            </a:r>
          </a:p>
          <a:p>
            <a:pPr marL="365760" lvl="1" indent="0">
              <a:buNone/>
            </a:pPr>
            <a:r>
              <a:rPr lang="en-US" sz="1300" b="1" dirty="0" smtClean="0">
                <a:latin typeface="Times New Roman" pitchFamily="18" charset="0"/>
                <a:cs typeface="Times New Roman" pitchFamily="18" charset="0"/>
              </a:rPr>
              <a:t>         </a:t>
            </a:r>
            <a:r>
              <a:rPr lang="en-US" sz="1300" b="1" dirty="0" err="1" smtClean="0">
                <a:latin typeface="Times New Roman" pitchFamily="18" charset="0"/>
                <a:cs typeface="Times New Roman" pitchFamily="18" charset="0"/>
              </a:rPr>
              <a:t>BuildTD</a:t>
            </a:r>
            <a:r>
              <a:rPr lang="en-US" sz="1300" b="1" dirty="0" smtClean="0">
                <a:latin typeface="Times New Roman" pitchFamily="18" charset="0"/>
                <a:cs typeface="Times New Roman" pitchFamily="18" charset="0"/>
              </a:rPr>
              <a:t>(</a:t>
            </a:r>
            <a:r>
              <a:rPr lang="en-US" sz="1300" b="1" i="1" dirty="0" err="1" smtClean="0">
                <a:latin typeface="Times New Roman" pitchFamily="18" charset="0"/>
                <a:cs typeface="Times New Roman" pitchFamily="18" charset="0"/>
              </a:rPr>
              <a:t>D</a:t>
            </a:r>
            <a:r>
              <a:rPr lang="en-US" sz="1300" b="1" i="1" baseline="-25000" dirty="0" err="1" smtClean="0">
                <a:latin typeface="Times New Roman" pitchFamily="18" charset="0"/>
                <a:cs typeface="Times New Roman" pitchFamily="18" charset="0"/>
              </a:rPr>
              <a:t>k</a:t>
            </a:r>
            <a:r>
              <a:rPr lang="en-US" sz="1300" b="1" dirty="0" smtClean="0">
                <a:latin typeface="Times New Roman" pitchFamily="18" charset="0"/>
                <a:cs typeface="Times New Roman" pitchFamily="18" charset="0"/>
              </a:rPr>
              <a:t>)</a:t>
            </a:r>
            <a:r>
              <a:rPr lang="en-US" sz="1300" dirty="0" smtClean="0">
                <a:latin typeface="Times New Roman" pitchFamily="18" charset="0"/>
                <a:cs typeface="Times New Roman" pitchFamily="18" charset="0"/>
              </a:rPr>
              <a:t>  		</a:t>
            </a:r>
            <a:r>
              <a:rPr lang="en-US" sz="1300" i="1" dirty="0" smtClean="0">
                <a:latin typeface="Times New Roman" pitchFamily="18" charset="0"/>
                <a:cs typeface="Times New Roman" pitchFamily="18" charset="0"/>
              </a:rPr>
              <a:t>// Recursive call</a:t>
            </a:r>
          </a:p>
          <a:p>
            <a:pPr marL="342900" indent="-342900">
              <a:buFont typeface="+mj-lt"/>
              <a:buAutoNum type="arabicPeriod"/>
            </a:pPr>
            <a:r>
              <a:rPr lang="en-US" sz="1500" dirty="0" smtClean="0">
                <a:latin typeface="Times New Roman" pitchFamily="18" charset="0"/>
                <a:cs typeface="Times New Roman" pitchFamily="18" charset="0"/>
              </a:rPr>
              <a:t>Stop</a:t>
            </a:r>
          </a:p>
          <a:p>
            <a:endParaRPr lang="en-US" sz="1500" dirty="0" smtClean="0">
              <a:latin typeface="Times New Roman" pitchFamily="18" charset="0"/>
              <a:cs typeface="Times New Roman" pitchFamily="18" charset="0"/>
            </a:endParaRPr>
          </a:p>
          <a:p>
            <a:endParaRPr lang="en-US" sz="800" dirty="0" smtClean="0">
              <a:cs typeface="Times New Roman" pitchFamily="18" charset="0"/>
            </a:endParaRP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17</a:t>
            </a:fld>
            <a:endParaRPr lang="en-IN" dirty="0">
              <a:solidFill>
                <a:srgbClr val="04617B">
                  <a:shade val="90000"/>
                </a:srgbClr>
              </a:solidFill>
            </a:endParaRPr>
          </a:p>
        </p:txBody>
      </p:sp>
    </p:spTree>
    <p:extLst>
      <p:ext uri="{BB962C8B-B14F-4D97-AF65-F5344CB8AC3E}">
        <p14:creationId xmlns:p14="http://schemas.microsoft.com/office/powerpoint/2010/main" val="12253903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066800"/>
            <a:ext cx="6118306" cy="5122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979951" y="89143"/>
            <a:ext cx="4976555" cy="707886"/>
          </a:xfrm>
          <a:prstGeom prst="rect">
            <a:avLst/>
          </a:prstGeom>
        </p:spPr>
        <p:txBody>
          <a:bodyPr wrap="none">
            <a:spAutoFit/>
          </a:bodyPr>
          <a:lstStyle/>
          <a:p>
            <a:r>
              <a:rPr lang="en-US" sz="4000" b="1" dirty="0"/>
              <a:t>DECISION TREE TERMS</a:t>
            </a:r>
            <a:endParaRPr lang="en-US" sz="4000" dirty="0"/>
          </a:p>
        </p:txBody>
      </p:sp>
    </p:spTree>
    <p:extLst>
      <p:ext uri="{BB962C8B-B14F-4D97-AF65-F5344CB8AC3E}">
        <p14:creationId xmlns:p14="http://schemas.microsoft.com/office/powerpoint/2010/main" val="32498650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t>Example of a Decision Tree</a:t>
            </a:r>
          </a:p>
        </p:txBody>
      </p:sp>
      <p:grpSp>
        <p:nvGrpSpPr>
          <p:cNvPr id="17411" name="Group 3"/>
          <p:cNvGrpSpPr>
            <a:grpSpLocks/>
          </p:cNvGrpSpPr>
          <p:nvPr/>
        </p:nvGrpSpPr>
        <p:grpSpPr bwMode="auto">
          <a:xfrm>
            <a:off x="304800" y="1720850"/>
            <a:ext cx="3587750" cy="4311650"/>
            <a:chOff x="288" y="951"/>
            <a:chExt cx="2260" cy="2716"/>
          </a:xfrm>
        </p:grpSpPr>
        <p:graphicFrame>
          <p:nvGraphicFramePr>
            <p:cNvPr id="17412" name="Object 4"/>
            <p:cNvGraphicFramePr>
              <a:graphicFrameLocks noChangeAspect="1"/>
            </p:cNvGraphicFramePr>
            <p:nvPr/>
          </p:nvGraphicFramePr>
          <p:xfrm>
            <a:off x="288" y="1344"/>
            <a:ext cx="2246" cy="2323"/>
          </p:xfrm>
          <a:graphic>
            <a:graphicData uri="http://schemas.openxmlformats.org/presentationml/2006/ole">
              <mc:AlternateContent xmlns:mc="http://schemas.openxmlformats.org/markup-compatibility/2006">
                <mc:Choice xmlns:v="urn:schemas-microsoft-com:vml" Requires="v">
                  <p:oleObj spid="_x0000_s26708" name="Document" r:id="rId3" imgW="5405040" imgH="5780160" progId="Word.Document.8">
                    <p:embed/>
                  </p:oleObj>
                </mc:Choice>
                <mc:Fallback>
                  <p:oleObj name="Document" r:id="rId3" imgW="5405040" imgH="578016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 y="1344"/>
                          <a:ext cx="2246" cy="2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3" name="Text Box 5"/>
            <p:cNvSpPr txBox="1">
              <a:spLocks noChangeArrowheads="1"/>
            </p:cNvSpPr>
            <p:nvPr/>
          </p:nvSpPr>
          <p:spPr bwMode="auto">
            <a:xfrm rot="-2416809">
              <a:off x="672" y="951"/>
              <a:ext cx="792"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006600"/>
                  </a:solidFill>
                </a:rPr>
                <a:t>categorical</a:t>
              </a:r>
              <a:endParaRPr lang="en-US" sz="1600" b="1">
                <a:solidFill>
                  <a:schemeClr val="bg2"/>
                </a:solidFill>
              </a:endParaRPr>
            </a:p>
          </p:txBody>
        </p:sp>
        <p:sp>
          <p:nvSpPr>
            <p:cNvPr id="17414" name="Text Box 6"/>
            <p:cNvSpPr txBox="1">
              <a:spLocks noChangeArrowheads="1"/>
            </p:cNvSpPr>
            <p:nvPr/>
          </p:nvSpPr>
          <p:spPr bwMode="auto">
            <a:xfrm rot="-2416809">
              <a:off x="1104" y="951"/>
              <a:ext cx="792"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006600"/>
                  </a:solidFill>
                </a:rPr>
                <a:t>categorical</a:t>
              </a:r>
              <a:endParaRPr lang="en-US" sz="1600" b="1">
                <a:solidFill>
                  <a:schemeClr val="bg2"/>
                </a:solidFill>
              </a:endParaRPr>
            </a:p>
          </p:txBody>
        </p:sp>
        <p:sp>
          <p:nvSpPr>
            <p:cNvPr id="17415" name="Text Box 7"/>
            <p:cNvSpPr txBox="1">
              <a:spLocks noChangeArrowheads="1"/>
            </p:cNvSpPr>
            <p:nvPr/>
          </p:nvSpPr>
          <p:spPr bwMode="auto">
            <a:xfrm rot="-2416809">
              <a:off x="1632" y="951"/>
              <a:ext cx="80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006600"/>
                  </a:solidFill>
                </a:rPr>
                <a:t>continuous</a:t>
              </a:r>
              <a:endParaRPr lang="en-US" sz="1600" b="1">
                <a:solidFill>
                  <a:schemeClr val="bg2"/>
                </a:solidFill>
              </a:endParaRPr>
            </a:p>
          </p:txBody>
        </p:sp>
        <p:sp>
          <p:nvSpPr>
            <p:cNvPr id="17416" name="Text Box 8"/>
            <p:cNvSpPr txBox="1">
              <a:spLocks noChangeArrowheads="1"/>
            </p:cNvSpPr>
            <p:nvPr/>
          </p:nvSpPr>
          <p:spPr bwMode="auto">
            <a:xfrm rot="-2416809">
              <a:off x="2112" y="1047"/>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006600"/>
                  </a:solidFill>
                </a:rPr>
                <a:t>class</a:t>
              </a:r>
              <a:endParaRPr lang="en-US" sz="1600" b="1">
                <a:solidFill>
                  <a:schemeClr val="bg2"/>
                </a:solidFill>
              </a:endParaRPr>
            </a:p>
          </p:txBody>
        </p:sp>
      </p:grpSp>
      <p:sp>
        <p:nvSpPr>
          <p:cNvPr id="17417" name="Line 9"/>
          <p:cNvSpPr>
            <a:spLocks noChangeShapeType="1"/>
          </p:cNvSpPr>
          <p:nvPr/>
        </p:nvSpPr>
        <p:spPr bwMode="auto">
          <a:xfrm>
            <a:off x="7042150" y="4854575"/>
            <a:ext cx="242888" cy="5270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18" name="Line 10"/>
          <p:cNvSpPr>
            <a:spLocks noChangeShapeType="1"/>
          </p:cNvSpPr>
          <p:nvPr/>
        </p:nvSpPr>
        <p:spPr bwMode="auto">
          <a:xfrm flipH="1">
            <a:off x="5911850" y="4854575"/>
            <a:ext cx="323850" cy="5270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19" name="Line 11"/>
          <p:cNvSpPr>
            <a:spLocks noChangeShapeType="1"/>
          </p:cNvSpPr>
          <p:nvPr/>
        </p:nvSpPr>
        <p:spPr bwMode="auto">
          <a:xfrm flipH="1">
            <a:off x="6557963" y="4060825"/>
            <a:ext cx="403225" cy="528638"/>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0" name="Line 12"/>
          <p:cNvSpPr>
            <a:spLocks noChangeShapeType="1"/>
          </p:cNvSpPr>
          <p:nvPr/>
        </p:nvSpPr>
        <p:spPr bwMode="auto">
          <a:xfrm>
            <a:off x="7769225" y="4060825"/>
            <a:ext cx="484188" cy="528638"/>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1" name="Line 13"/>
          <p:cNvSpPr>
            <a:spLocks noChangeShapeType="1"/>
          </p:cNvSpPr>
          <p:nvPr/>
        </p:nvSpPr>
        <p:spPr bwMode="auto">
          <a:xfrm>
            <a:off x="6719888" y="3333750"/>
            <a:ext cx="565150" cy="4635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2" name="Line 14"/>
          <p:cNvSpPr>
            <a:spLocks noChangeShapeType="1"/>
          </p:cNvSpPr>
          <p:nvPr/>
        </p:nvSpPr>
        <p:spPr bwMode="auto">
          <a:xfrm flipH="1">
            <a:off x="5346700" y="3333750"/>
            <a:ext cx="565150" cy="4635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3" name="Text Box 15"/>
          <p:cNvSpPr txBox="1">
            <a:spLocks noChangeArrowheads="1"/>
          </p:cNvSpPr>
          <p:nvPr/>
        </p:nvSpPr>
        <p:spPr bwMode="auto">
          <a:xfrm>
            <a:off x="5864225" y="3070225"/>
            <a:ext cx="936625"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2D1993"/>
                </a:solidFill>
              </a:rPr>
              <a:t>Refund</a:t>
            </a:r>
            <a:endParaRPr lang="en-US" sz="1600">
              <a:solidFill>
                <a:schemeClr val="bg2"/>
              </a:solidFill>
            </a:endParaRPr>
          </a:p>
        </p:txBody>
      </p:sp>
      <p:sp>
        <p:nvSpPr>
          <p:cNvPr id="17424" name="Text Box 16"/>
          <p:cNvSpPr txBox="1">
            <a:spLocks noChangeArrowheads="1"/>
          </p:cNvSpPr>
          <p:nvPr/>
        </p:nvSpPr>
        <p:spPr bwMode="auto">
          <a:xfrm>
            <a:off x="6880225" y="3797300"/>
            <a:ext cx="935038"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2D1993"/>
                </a:solidFill>
              </a:rPr>
              <a:t>MarSt</a:t>
            </a:r>
            <a:endParaRPr lang="en-US" sz="1600">
              <a:solidFill>
                <a:schemeClr val="bg2"/>
              </a:solidFill>
            </a:endParaRPr>
          </a:p>
        </p:txBody>
      </p:sp>
      <p:sp>
        <p:nvSpPr>
          <p:cNvPr id="17425" name="Text Box 17"/>
          <p:cNvSpPr txBox="1">
            <a:spLocks noChangeArrowheads="1"/>
          </p:cNvSpPr>
          <p:nvPr/>
        </p:nvSpPr>
        <p:spPr bwMode="auto">
          <a:xfrm>
            <a:off x="6154738" y="4589463"/>
            <a:ext cx="968375"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2D1993"/>
                </a:solidFill>
              </a:rPr>
              <a:t>TaxInc</a:t>
            </a:r>
            <a:endParaRPr lang="en-US" sz="1600">
              <a:solidFill>
                <a:schemeClr val="bg2"/>
              </a:solidFill>
            </a:endParaRPr>
          </a:p>
        </p:txBody>
      </p:sp>
      <p:sp>
        <p:nvSpPr>
          <p:cNvPr id="17426" name="AutoShape 18"/>
          <p:cNvSpPr>
            <a:spLocks noChangeArrowheads="1"/>
          </p:cNvSpPr>
          <p:nvPr/>
        </p:nvSpPr>
        <p:spPr bwMode="auto">
          <a:xfrm>
            <a:off x="7081838" y="5378450"/>
            <a:ext cx="627062" cy="366713"/>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7" name="Text Box 19"/>
          <p:cNvSpPr txBox="1">
            <a:spLocks noChangeArrowheads="1"/>
          </p:cNvSpPr>
          <p:nvPr/>
        </p:nvSpPr>
        <p:spPr bwMode="auto">
          <a:xfrm>
            <a:off x="7005638" y="5378450"/>
            <a:ext cx="6858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800000"/>
                </a:solidFill>
              </a:rPr>
              <a:t>YES</a:t>
            </a:r>
            <a:endParaRPr lang="en-US" sz="1600">
              <a:solidFill>
                <a:schemeClr val="bg2"/>
              </a:solidFill>
            </a:endParaRPr>
          </a:p>
        </p:txBody>
      </p:sp>
      <p:sp>
        <p:nvSpPr>
          <p:cNvPr id="17428" name="AutoShape 20"/>
          <p:cNvSpPr>
            <a:spLocks noChangeArrowheads="1"/>
          </p:cNvSpPr>
          <p:nvPr/>
        </p:nvSpPr>
        <p:spPr bwMode="auto">
          <a:xfrm>
            <a:off x="5589588" y="5395913"/>
            <a:ext cx="654050" cy="36353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9" name="Text Box 21"/>
          <p:cNvSpPr txBox="1">
            <a:spLocks noChangeArrowheads="1"/>
          </p:cNvSpPr>
          <p:nvPr/>
        </p:nvSpPr>
        <p:spPr bwMode="auto">
          <a:xfrm>
            <a:off x="5686425" y="5381625"/>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800000"/>
                </a:solidFill>
              </a:rPr>
              <a:t>NO</a:t>
            </a:r>
            <a:endParaRPr lang="en-US" sz="1600">
              <a:solidFill>
                <a:schemeClr val="bg2"/>
              </a:solidFill>
            </a:endParaRPr>
          </a:p>
        </p:txBody>
      </p:sp>
      <p:sp>
        <p:nvSpPr>
          <p:cNvPr id="17430" name="AutoShape 22"/>
          <p:cNvSpPr>
            <a:spLocks noChangeArrowheads="1"/>
          </p:cNvSpPr>
          <p:nvPr/>
        </p:nvSpPr>
        <p:spPr bwMode="auto">
          <a:xfrm>
            <a:off x="5024438" y="3811588"/>
            <a:ext cx="685800" cy="347662"/>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31" name="Text Box 23"/>
          <p:cNvSpPr txBox="1">
            <a:spLocks noChangeArrowheads="1"/>
          </p:cNvSpPr>
          <p:nvPr/>
        </p:nvSpPr>
        <p:spPr bwMode="auto">
          <a:xfrm>
            <a:off x="5119688" y="3797300"/>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800000"/>
                </a:solidFill>
              </a:rPr>
              <a:t>NO</a:t>
            </a:r>
            <a:endParaRPr lang="en-US" sz="1600">
              <a:solidFill>
                <a:srgbClr val="00FFFF"/>
              </a:solidFill>
            </a:endParaRPr>
          </a:p>
        </p:txBody>
      </p:sp>
      <p:sp>
        <p:nvSpPr>
          <p:cNvPr id="17432" name="AutoShape 24"/>
          <p:cNvSpPr>
            <a:spLocks noChangeArrowheads="1"/>
          </p:cNvSpPr>
          <p:nvPr/>
        </p:nvSpPr>
        <p:spPr bwMode="auto">
          <a:xfrm>
            <a:off x="7920038" y="4616450"/>
            <a:ext cx="685800" cy="381000"/>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33" name="Text Box 25"/>
          <p:cNvSpPr txBox="1">
            <a:spLocks noChangeArrowheads="1"/>
          </p:cNvSpPr>
          <p:nvPr/>
        </p:nvSpPr>
        <p:spPr bwMode="auto">
          <a:xfrm>
            <a:off x="7996238" y="4616450"/>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800000"/>
                </a:solidFill>
              </a:rPr>
              <a:t>NO</a:t>
            </a:r>
            <a:endParaRPr lang="en-US" sz="1600">
              <a:solidFill>
                <a:schemeClr val="bg2"/>
              </a:solidFill>
            </a:endParaRPr>
          </a:p>
        </p:txBody>
      </p:sp>
      <p:sp>
        <p:nvSpPr>
          <p:cNvPr id="17434" name="Text Box 26"/>
          <p:cNvSpPr txBox="1">
            <a:spLocks noChangeArrowheads="1"/>
          </p:cNvSpPr>
          <p:nvPr/>
        </p:nvSpPr>
        <p:spPr bwMode="auto">
          <a:xfrm>
            <a:off x="5137150" y="3333750"/>
            <a:ext cx="533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Yes</a:t>
            </a:r>
            <a:endParaRPr lang="en-US" sz="1600">
              <a:solidFill>
                <a:schemeClr val="bg2"/>
              </a:solidFill>
            </a:endParaRPr>
          </a:p>
        </p:txBody>
      </p:sp>
      <p:sp>
        <p:nvSpPr>
          <p:cNvPr id="17435" name="Text Box 27"/>
          <p:cNvSpPr txBox="1">
            <a:spLocks noChangeArrowheads="1"/>
          </p:cNvSpPr>
          <p:nvPr/>
        </p:nvSpPr>
        <p:spPr bwMode="auto">
          <a:xfrm>
            <a:off x="7002463" y="3333750"/>
            <a:ext cx="442912"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No</a:t>
            </a:r>
            <a:endParaRPr lang="en-US" sz="1600">
              <a:solidFill>
                <a:schemeClr val="bg2"/>
              </a:solidFill>
            </a:endParaRPr>
          </a:p>
        </p:txBody>
      </p:sp>
      <p:sp>
        <p:nvSpPr>
          <p:cNvPr id="17436" name="Text Box 28"/>
          <p:cNvSpPr txBox="1">
            <a:spLocks noChangeArrowheads="1"/>
          </p:cNvSpPr>
          <p:nvPr/>
        </p:nvSpPr>
        <p:spPr bwMode="auto">
          <a:xfrm>
            <a:off x="7985125" y="4098925"/>
            <a:ext cx="9302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Married</a:t>
            </a:r>
            <a:r>
              <a:rPr lang="en-US" sz="1600">
                <a:solidFill>
                  <a:schemeClr val="bg2"/>
                </a:solidFill>
              </a:rPr>
              <a:t> </a:t>
            </a:r>
          </a:p>
        </p:txBody>
      </p:sp>
      <p:sp>
        <p:nvSpPr>
          <p:cNvPr id="17437" name="Text Box 29"/>
          <p:cNvSpPr txBox="1">
            <a:spLocks noChangeArrowheads="1"/>
          </p:cNvSpPr>
          <p:nvPr/>
        </p:nvSpPr>
        <p:spPr bwMode="auto">
          <a:xfrm>
            <a:off x="5768975" y="4127500"/>
            <a:ext cx="16605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Single, Divorced</a:t>
            </a:r>
            <a:endParaRPr lang="en-US" sz="1600">
              <a:solidFill>
                <a:schemeClr val="bg2"/>
              </a:solidFill>
            </a:endParaRPr>
          </a:p>
        </p:txBody>
      </p:sp>
      <p:sp>
        <p:nvSpPr>
          <p:cNvPr id="17438" name="Text Box 30"/>
          <p:cNvSpPr txBox="1">
            <a:spLocks noChangeArrowheads="1"/>
          </p:cNvSpPr>
          <p:nvPr/>
        </p:nvSpPr>
        <p:spPr bwMode="auto">
          <a:xfrm>
            <a:off x="5389563" y="4919663"/>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&lt; 80K</a:t>
            </a:r>
            <a:endParaRPr lang="en-US" sz="1600">
              <a:solidFill>
                <a:schemeClr val="bg2"/>
              </a:solidFill>
            </a:endParaRPr>
          </a:p>
        </p:txBody>
      </p:sp>
      <p:sp>
        <p:nvSpPr>
          <p:cNvPr id="17439" name="Text Box 31"/>
          <p:cNvSpPr txBox="1">
            <a:spLocks noChangeArrowheads="1"/>
          </p:cNvSpPr>
          <p:nvPr/>
        </p:nvSpPr>
        <p:spPr bwMode="auto">
          <a:xfrm>
            <a:off x="7164388" y="4919663"/>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&gt; 80K</a:t>
            </a:r>
            <a:endParaRPr lang="en-US" sz="1600">
              <a:solidFill>
                <a:schemeClr val="bg2"/>
              </a:solidFill>
            </a:endParaRPr>
          </a:p>
        </p:txBody>
      </p:sp>
      <p:sp>
        <p:nvSpPr>
          <p:cNvPr id="17440" name="Text Box 32"/>
          <p:cNvSpPr txBox="1">
            <a:spLocks noChangeArrowheads="1"/>
          </p:cNvSpPr>
          <p:nvPr/>
        </p:nvSpPr>
        <p:spPr bwMode="auto">
          <a:xfrm>
            <a:off x="6503988" y="2116138"/>
            <a:ext cx="22415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b="1" i="1">
                <a:solidFill>
                  <a:srgbClr val="FF0000"/>
                </a:solidFill>
              </a:rPr>
              <a:t>Splitting Attributes</a:t>
            </a:r>
          </a:p>
        </p:txBody>
      </p:sp>
      <p:sp>
        <p:nvSpPr>
          <p:cNvPr id="17441" name="Line 33"/>
          <p:cNvSpPr>
            <a:spLocks noChangeShapeType="1"/>
          </p:cNvSpPr>
          <p:nvPr/>
        </p:nvSpPr>
        <p:spPr bwMode="auto">
          <a:xfrm flipH="1">
            <a:off x="6881813" y="2497138"/>
            <a:ext cx="536575" cy="534987"/>
          </a:xfrm>
          <a:prstGeom prst="line">
            <a:avLst/>
          </a:prstGeom>
          <a:noFill/>
          <a:ln w="1587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42" name="AutoShape 34"/>
          <p:cNvSpPr>
            <a:spLocks noChangeArrowheads="1"/>
          </p:cNvSpPr>
          <p:nvPr/>
        </p:nvSpPr>
        <p:spPr bwMode="auto">
          <a:xfrm>
            <a:off x="3886200" y="4159250"/>
            <a:ext cx="914400" cy="293688"/>
          </a:xfrm>
          <a:prstGeom prst="rightArrow">
            <a:avLst>
              <a:gd name="adj1" fmla="val 50000"/>
              <a:gd name="adj2" fmla="val 77838"/>
            </a:avLst>
          </a:prstGeom>
          <a:solidFill>
            <a:srgbClr val="CC0000"/>
          </a:solidFill>
          <a:ln w="127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43" name="Line 35"/>
          <p:cNvSpPr>
            <a:spLocks noChangeShapeType="1"/>
          </p:cNvSpPr>
          <p:nvPr/>
        </p:nvSpPr>
        <p:spPr bwMode="auto">
          <a:xfrm>
            <a:off x="7494588" y="2497138"/>
            <a:ext cx="76200" cy="1144587"/>
          </a:xfrm>
          <a:prstGeom prst="line">
            <a:avLst/>
          </a:prstGeom>
          <a:noFill/>
          <a:ln w="1587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44" name="Text Box 36"/>
          <p:cNvSpPr txBox="1">
            <a:spLocks noChangeArrowheads="1"/>
          </p:cNvSpPr>
          <p:nvPr/>
        </p:nvSpPr>
        <p:spPr bwMode="auto">
          <a:xfrm>
            <a:off x="838200" y="6216650"/>
            <a:ext cx="2514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lnSpc>
                <a:spcPct val="80000"/>
              </a:lnSpc>
              <a:spcBef>
                <a:spcPct val="20000"/>
              </a:spcBef>
              <a:buClr>
                <a:schemeClr val="accent2"/>
              </a:buClr>
              <a:buSzPct val="75000"/>
              <a:buFont typeface="Monotype Sorts" pitchFamily="2" charset="2"/>
              <a:buNone/>
            </a:pPr>
            <a:r>
              <a:rPr lang="en-US" sz="2000" b="1">
                <a:solidFill>
                  <a:schemeClr val="tx2"/>
                </a:solidFill>
              </a:rPr>
              <a:t>Training Data</a:t>
            </a:r>
            <a:endParaRPr lang="en-US" sz="2000">
              <a:solidFill>
                <a:schemeClr val="bg2"/>
              </a:solidFill>
            </a:endParaRPr>
          </a:p>
        </p:txBody>
      </p:sp>
      <p:sp>
        <p:nvSpPr>
          <p:cNvPr id="17445" name="Text Box 37"/>
          <p:cNvSpPr txBox="1">
            <a:spLocks noChangeArrowheads="1"/>
          </p:cNvSpPr>
          <p:nvPr/>
        </p:nvSpPr>
        <p:spPr bwMode="auto">
          <a:xfrm>
            <a:off x="5105400" y="6184900"/>
            <a:ext cx="3124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lnSpc>
                <a:spcPct val="80000"/>
              </a:lnSpc>
              <a:spcBef>
                <a:spcPct val="20000"/>
              </a:spcBef>
              <a:buClr>
                <a:schemeClr val="accent2"/>
              </a:buClr>
              <a:buSzPct val="75000"/>
              <a:buFont typeface="Monotype Sorts" pitchFamily="2" charset="2"/>
              <a:buNone/>
            </a:pPr>
            <a:r>
              <a:rPr lang="en-US" sz="2000" b="1">
                <a:solidFill>
                  <a:schemeClr val="tx2"/>
                </a:solidFill>
              </a:rPr>
              <a:t>Model:  Decision Tree</a:t>
            </a:r>
            <a:endParaRPr lang="en-US" sz="2000">
              <a:solidFill>
                <a:schemeClr val="bg2"/>
              </a:solidFill>
            </a:endParaRPr>
          </a:p>
        </p:txBody>
      </p:sp>
    </p:spTree>
    <p:extLst>
      <p:ext uri="{BB962C8B-B14F-4D97-AF65-F5344CB8AC3E}">
        <p14:creationId xmlns:p14="http://schemas.microsoft.com/office/powerpoint/2010/main" val="11913155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a:xfrm>
            <a:off x="457200" y="152400"/>
            <a:ext cx="8229600" cy="1143000"/>
          </a:xfrm>
        </p:spPr>
        <p:style>
          <a:lnRef idx="1">
            <a:schemeClr val="dk1"/>
          </a:lnRef>
          <a:fillRef idx="2">
            <a:schemeClr val="dk1"/>
          </a:fillRef>
          <a:effectRef idx="1">
            <a:schemeClr val="dk1"/>
          </a:effectRef>
          <a:fontRef idx="minor">
            <a:schemeClr val="dk1"/>
          </a:fontRef>
        </p:style>
        <p:txBody>
          <a:bodyPr/>
          <a:lstStyle/>
          <a:p>
            <a:r>
              <a:rPr lang="en-US" b="1" dirty="0">
                <a:solidFill>
                  <a:srgbClr val="FF0000"/>
                </a:solidFill>
              </a:rPr>
              <a:t>A programming task</a:t>
            </a:r>
          </a:p>
        </p:txBody>
      </p:sp>
      <p:sp>
        <p:nvSpPr>
          <p:cNvPr id="218116" name="Rectangle 4"/>
          <p:cNvSpPr>
            <a:spLocks noChangeArrowheads="1"/>
          </p:cNvSpPr>
          <p:nvPr/>
        </p:nvSpPr>
        <p:spPr bwMode="auto">
          <a:xfrm>
            <a:off x="914400" y="1905000"/>
            <a:ext cx="7086600" cy="441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17" name="Line 5"/>
          <p:cNvSpPr>
            <a:spLocks noChangeShapeType="1"/>
          </p:cNvSpPr>
          <p:nvPr/>
        </p:nvSpPr>
        <p:spPr bwMode="auto">
          <a:xfrm>
            <a:off x="914400" y="2895600"/>
            <a:ext cx="7086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8118" name="Line 6"/>
          <p:cNvSpPr>
            <a:spLocks noChangeShapeType="1"/>
          </p:cNvSpPr>
          <p:nvPr/>
        </p:nvSpPr>
        <p:spPr bwMode="auto">
          <a:xfrm>
            <a:off x="914400" y="5029200"/>
            <a:ext cx="7086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8119" name="Line 7"/>
          <p:cNvSpPr>
            <a:spLocks noChangeShapeType="1"/>
          </p:cNvSpPr>
          <p:nvPr/>
        </p:nvSpPr>
        <p:spPr bwMode="auto">
          <a:xfrm>
            <a:off x="2438400" y="1905000"/>
            <a:ext cx="0" cy="441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8120" name="Line 8"/>
          <p:cNvSpPr>
            <a:spLocks noChangeShapeType="1"/>
          </p:cNvSpPr>
          <p:nvPr/>
        </p:nvSpPr>
        <p:spPr bwMode="auto">
          <a:xfrm>
            <a:off x="3886200" y="1905000"/>
            <a:ext cx="0" cy="441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8121" name="Line 9"/>
          <p:cNvSpPr>
            <a:spLocks noChangeShapeType="1"/>
          </p:cNvSpPr>
          <p:nvPr/>
        </p:nvSpPr>
        <p:spPr bwMode="auto">
          <a:xfrm>
            <a:off x="5943600" y="1905000"/>
            <a:ext cx="0" cy="441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8122" name="Oval 10"/>
          <p:cNvSpPr>
            <a:spLocks noChangeArrowheads="1"/>
          </p:cNvSpPr>
          <p:nvPr/>
        </p:nvSpPr>
        <p:spPr bwMode="auto">
          <a:xfrm>
            <a:off x="1295400" y="22098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23" name="Oval 11"/>
          <p:cNvSpPr>
            <a:spLocks noChangeArrowheads="1"/>
          </p:cNvSpPr>
          <p:nvPr/>
        </p:nvSpPr>
        <p:spPr bwMode="auto">
          <a:xfrm>
            <a:off x="1066800" y="25146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24" name="Oval 12"/>
          <p:cNvSpPr>
            <a:spLocks noChangeArrowheads="1"/>
          </p:cNvSpPr>
          <p:nvPr/>
        </p:nvSpPr>
        <p:spPr bwMode="auto">
          <a:xfrm>
            <a:off x="1066800" y="19812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25" name="Oval 13"/>
          <p:cNvSpPr>
            <a:spLocks noChangeArrowheads="1"/>
          </p:cNvSpPr>
          <p:nvPr/>
        </p:nvSpPr>
        <p:spPr bwMode="auto">
          <a:xfrm>
            <a:off x="1524000" y="19812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26" name="Oval 14"/>
          <p:cNvSpPr>
            <a:spLocks noChangeArrowheads="1"/>
          </p:cNvSpPr>
          <p:nvPr/>
        </p:nvSpPr>
        <p:spPr bwMode="auto">
          <a:xfrm>
            <a:off x="1905000" y="21336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27" name="Oval 15"/>
          <p:cNvSpPr>
            <a:spLocks noChangeArrowheads="1"/>
          </p:cNvSpPr>
          <p:nvPr/>
        </p:nvSpPr>
        <p:spPr bwMode="auto">
          <a:xfrm>
            <a:off x="1905000" y="25908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28" name="AutoShape 16"/>
          <p:cNvSpPr>
            <a:spLocks noChangeArrowheads="1"/>
          </p:cNvSpPr>
          <p:nvPr/>
        </p:nvSpPr>
        <p:spPr bwMode="auto">
          <a:xfrm>
            <a:off x="1371600" y="2514600"/>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29" name="AutoShape 17"/>
          <p:cNvSpPr>
            <a:spLocks noChangeArrowheads="1"/>
          </p:cNvSpPr>
          <p:nvPr/>
        </p:nvSpPr>
        <p:spPr bwMode="auto">
          <a:xfrm>
            <a:off x="1600200" y="2209800"/>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30" name="AutoShape 18"/>
          <p:cNvSpPr>
            <a:spLocks noChangeArrowheads="1"/>
          </p:cNvSpPr>
          <p:nvPr/>
        </p:nvSpPr>
        <p:spPr bwMode="auto">
          <a:xfrm>
            <a:off x="1143000" y="3276600"/>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31" name="AutoShape 19"/>
          <p:cNvSpPr>
            <a:spLocks noChangeArrowheads="1"/>
          </p:cNvSpPr>
          <p:nvPr/>
        </p:nvSpPr>
        <p:spPr bwMode="auto">
          <a:xfrm>
            <a:off x="1447800" y="3810000"/>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32" name="AutoShape 20"/>
          <p:cNvSpPr>
            <a:spLocks noChangeArrowheads="1"/>
          </p:cNvSpPr>
          <p:nvPr/>
        </p:nvSpPr>
        <p:spPr bwMode="auto">
          <a:xfrm>
            <a:off x="1752600" y="3276600"/>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33" name="AutoShape 21"/>
          <p:cNvSpPr>
            <a:spLocks noChangeArrowheads="1"/>
          </p:cNvSpPr>
          <p:nvPr/>
        </p:nvSpPr>
        <p:spPr bwMode="auto">
          <a:xfrm>
            <a:off x="1143000" y="4419600"/>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34" name="AutoShape 22"/>
          <p:cNvSpPr>
            <a:spLocks noChangeArrowheads="1"/>
          </p:cNvSpPr>
          <p:nvPr/>
        </p:nvSpPr>
        <p:spPr bwMode="auto">
          <a:xfrm>
            <a:off x="1828800" y="4267200"/>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35" name="Oval 23"/>
          <p:cNvSpPr>
            <a:spLocks noChangeArrowheads="1"/>
          </p:cNvSpPr>
          <p:nvPr/>
        </p:nvSpPr>
        <p:spPr bwMode="auto">
          <a:xfrm>
            <a:off x="1981200" y="38862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36" name="Oval 24"/>
          <p:cNvSpPr>
            <a:spLocks noChangeArrowheads="1"/>
          </p:cNvSpPr>
          <p:nvPr/>
        </p:nvSpPr>
        <p:spPr bwMode="auto">
          <a:xfrm>
            <a:off x="4572000" y="36576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37" name="Oval 25"/>
          <p:cNvSpPr>
            <a:spLocks noChangeArrowheads="1"/>
          </p:cNvSpPr>
          <p:nvPr/>
        </p:nvSpPr>
        <p:spPr bwMode="auto">
          <a:xfrm>
            <a:off x="4343400" y="44958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38" name="Oval 26"/>
          <p:cNvSpPr>
            <a:spLocks noChangeArrowheads="1"/>
          </p:cNvSpPr>
          <p:nvPr/>
        </p:nvSpPr>
        <p:spPr bwMode="auto">
          <a:xfrm>
            <a:off x="4267200" y="32004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39" name="Oval 27"/>
          <p:cNvSpPr>
            <a:spLocks noChangeArrowheads="1"/>
          </p:cNvSpPr>
          <p:nvPr/>
        </p:nvSpPr>
        <p:spPr bwMode="auto">
          <a:xfrm>
            <a:off x="5334000" y="32004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40" name="Oval 28"/>
          <p:cNvSpPr>
            <a:spLocks noChangeArrowheads="1"/>
          </p:cNvSpPr>
          <p:nvPr/>
        </p:nvSpPr>
        <p:spPr bwMode="auto">
          <a:xfrm>
            <a:off x="4648200" y="29718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41" name="Oval 29"/>
          <p:cNvSpPr>
            <a:spLocks noChangeArrowheads="1"/>
          </p:cNvSpPr>
          <p:nvPr/>
        </p:nvSpPr>
        <p:spPr bwMode="auto">
          <a:xfrm>
            <a:off x="5181600" y="40386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42" name="AutoShape 30"/>
          <p:cNvSpPr>
            <a:spLocks noChangeArrowheads="1"/>
          </p:cNvSpPr>
          <p:nvPr/>
        </p:nvSpPr>
        <p:spPr bwMode="auto">
          <a:xfrm>
            <a:off x="4648200" y="3962400"/>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43" name="AutoShape 31"/>
          <p:cNvSpPr>
            <a:spLocks noChangeArrowheads="1"/>
          </p:cNvSpPr>
          <p:nvPr/>
        </p:nvSpPr>
        <p:spPr bwMode="auto">
          <a:xfrm>
            <a:off x="5410200" y="4572000"/>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44" name="Oval 32"/>
          <p:cNvSpPr>
            <a:spLocks noChangeArrowheads="1"/>
          </p:cNvSpPr>
          <p:nvPr/>
        </p:nvSpPr>
        <p:spPr bwMode="auto">
          <a:xfrm>
            <a:off x="4114800" y="39624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45" name="AutoShape 33"/>
          <p:cNvSpPr>
            <a:spLocks noChangeArrowheads="1"/>
          </p:cNvSpPr>
          <p:nvPr/>
        </p:nvSpPr>
        <p:spPr bwMode="auto">
          <a:xfrm>
            <a:off x="6019800" y="3352800"/>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46" name="AutoShape 34"/>
          <p:cNvSpPr>
            <a:spLocks noChangeArrowheads="1"/>
          </p:cNvSpPr>
          <p:nvPr/>
        </p:nvSpPr>
        <p:spPr bwMode="auto">
          <a:xfrm>
            <a:off x="5943600" y="4114800"/>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47" name="AutoShape 35"/>
          <p:cNvSpPr>
            <a:spLocks noChangeArrowheads="1"/>
          </p:cNvSpPr>
          <p:nvPr/>
        </p:nvSpPr>
        <p:spPr bwMode="auto">
          <a:xfrm>
            <a:off x="6934200" y="3276600"/>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48" name="AutoShape 36"/>
          <p:cNvSpPr>
            <a:spLocks noChangeArrowheads="1"/>
          </p:cNvSpPr>
          <p:nvPr/>
        </p:nvSpPr>
        <p:spPr bwMode="auto">
          <a:xfrm>
            <a:off x="6324600" y="4419600"/>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49" name="AutoShape 37"/>
          <p:cNvSpPr>
            <a:spLocks noChangeArrowheads="1"/>
          </p:cNvSpPr>
          <p:nvPr/>
        </p:nvSpPr>
        <p:spPr bwMode="auto">
          <a:xfrm>
            <a:off x="7010400" y="4267200"/>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50" name="Oval 38"/>
          <p:cNvSpPr>
            <a:spLocks noChangeArrowheads="1"/>
          </p:cNvSpPr>
          <p:nvPr/>
        </p:nvSpPr>
        <p:spPr bwMode="auto">
          <a:xfrm>
            <a:off x="6934200" y="29718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52" name="Oval 40"/>
          <p:cNvSpPr>
            <a:spLocks noChangeArrowheads="1"/>
          </p:cNvSpPr>
          <p:nvPr/>
        </p:nvSpPr>
        <p:spPr bwMode="auto">
          <a:xfrm>
            <a:off x="7391400" y="37338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53" name="AutoShape 41"/>
          <p:cNvSpPr>
            <a:spLocks noChangeArrowheads="1"/>
          </p:cNvSpPr>
          <p:nvPr/>
        </p:nvSpPr>
        <p:spPr bwMode="auto">
          <a:xfrm>
            <a:off x="6477000" y="3733800"/>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54" name="Oval 42"/>
          <p:cNvSpPr>
            <a:spLocks noChangeArrowheads="1"/>
          </p:cNvSpPr>
          <p:nvPr/>
        </p:nvSpPr>
        <p:spPr bwMode="auto">
          <a:xfrm>
            <a:off x="4572000" y="54102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55" name="Oval 43"/>
          <p:cNvSpPr>
            <a:spLocks noChangeArrowheads="1"/>
          </p:cNvSpPr>
          <p:nvPr/>
        </p:nvSpPr>
        <p:spPr bwMode="auto">
          <a:xfrm>
            <a:off x="4343400" y="57150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56" name="Oval 44"/>
          <p:cNvSpPr>
            <a:spLocks noChangeArrowheads="1"/>
          </p:cNvSpPr>
          <p:nvPr/>
        </p:nvSpPr>
        <p:spPr bwMode="auto">
          <a:xfrm>
            <a:off x="4343400" y="51816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57" name="Oval 45"/>
          <p:cNvSpPr>
            <a:spLocks noChangeArrowheads="1"/>
          </p:cNvSpPr>
          <p:nvPr/>
        </p:nvSpPr>
        <p:spPr bwMode="auto">
          <a:xfrm>
            <a:off x="4800600" y="51816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58" name="Oval 46"/>
          <p:cNvSpPr>
            <a:spLocks noChangeArrowheads="1"/>
          </p:cNvSpPr>
          <p:nvPr/>
        </p:nvSpPr>
        <p:spPr bwMode="auto">
          <a:xfrm>
            <a:off x="5181600" y="53340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59" name="Oval 47"/>
          <p:cNvSpPr>
            <a:spLocks noChangeArrowheads="1"/>
          </p:cNvSpPr>
          <p:nvPr/>
        </p:nvSpPr>
        <p:spPr bwMode="auto">
          <a:xfrm>
            <a:off x="5181600" y="57912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60" name="AutoShape 48"/>
          <p:cNvSpPr>
            <a:spLocks noChangeArrowheads="1"/>
          </p:cNvSpPr>
          <p:nvPr/>
        </p:nvSpPr>
        <p:spPr bwMode="auto">
          <a:xfrm>
            <a:off x="4648200" y="5715000"/>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61" name="AutoShape 49"/>
          <p:cNvSpPr>
            <a:spLocks noChangeArrowheads="1"/>
          </p:cNvSpPr>
          <p:nvPr/>
        </p:nvSpPr>
        <p:spPr bwMode="auto">
          <a:xfrm>
            <a:off x="4876800" y="5410200"/>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63" name="Oval 51"/>
          <p:cNvSpPr>
            <a:spLocks noChangeArrowheads="1"/>
          </p:cNvSpPr>
          <p:nvPr/>
        </p:nvSpPr>
        <p:spPr bwMode="auto">
          <a:xfrm>
            <a:off x="5562600" y="60198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64" name="Oval 52"/>
          <p:cNvSpPr>
            <a:spLocks noChangeArrowheads="1"/>
          </p:cNvSpPr>
          <p:nvPr/>
        </p:nvSpPr>
        <p:spPr bwMode="auto">
          <a:xfrm>
            <a:off x="5562600" y="52578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65" name="Oval 53"/>
          <p:cNvSpPr>
            <a:spLocks noChangeArrowheads="1"/>
          </p:cNvSpPr>
          <p:nvPr/>
        </p:nvSpPr>
        <p:spPr bwMode="auto">
          <a:xfrm>
            <a:off x="5486400" y="55626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66" name="Oval 54"/>
          <p:cNvSpPr>
            <a:spLocks noChangeArrowheads="1"/>
          </p:cNvSpPr>
          <p:nvPr/>
        </p:nvSpPr>
        <p:spPr bwMode="auto">
          <a:xfrm>
            <a:off x="4038600" y="59436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8167" name="Oval 55"/>
          <p:cNvSpPr>
            <a:spLocks noChangeArrowheads="1"/>
          </p:cNvSpPr>
          <p:nvPr/>
        </p:nvSpPr>
        <p:spPr bwMode="auto">
          <a:xfrm>
            <a:off x="4114800" y="54102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19709894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Another Example of Decision Tree</a:t>
            </a:r>
          </a:p>
        </p:txBody>
      </p:sp>
      <p:graphicFrame>
        <p:nvGraphicFramePr>
          <p:cNvPr id="18435" name="Object 3"/>
          <p:cNvGraphicFramePr>
            <a:graphicFrameLocks noChangeAspect="1"/>
          </p:cNvGraphicFramePr>
          <p:nvPr/>
        </p:nvGraphicFramePr>
        <p:xfrm>
          <a:off x="381000" y="2484438"/>
          <a:ext cx="3565525" cy="3687762"/>
        </p:xfrm>
        <a:graphic>
          <a:graphicData uri="http://schemas.openxmlformats.org/presentationml/2006/ole">
            <mc:AlternateContent xmlns:mc="http://schemas.openxmlformats.org/markup-compatibility/2006">
              <mc:Choice xmlns:v="urn:schemas-microsoft-com:vml" Requires="v">
                <p:oleObj spid="_x0000_s27732" name="Document" r:id="rId3" imgW="5405040" imgH="5780160" progId="Word.Document.8">
                  <p:embed/>
                </p:oleObj>
              </mc:Choice>
              <mc:Fallback>
                <p:oleObj name="Document" r:id="rId3" imgW="5405040" imgH="578016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484438"/>
                        <a:ext cx="3565525" cy="3687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6" name="Text Box 4"/>
          <p:cNvSpPr txBox="1">
            <a:spLocks noChangeArrowheads="1"/>
          </p:cNvSpPr>
          <p:nvPr/>
        </p:nvSpPr>
        <p:spPr bwMode="auto">
          <a:xfrm rot="-2416809">
            <a:off x="990600" y="1860550"/>
            <a:ext cx="12573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006600"/>
                </a:solidFill>
              </a:rPr>
              <a:t>categorical</a:t>
            </a:r>
            <a:endParaRPr lang="en-US" sz="1600" b="1">
              <a:solidFill>
                <a:schemeClr val="bg2"/>
              </a:solidFill>
            </a:endParaRPr>
          </a:p>
        </p:txBody>
      </p:sp>
      <p:sp>
        <p:nvSpPr>
          <p:cNvPr id="18437" name="Text Box 5"/>
          <p:cNvSpPr txBox="1">
            <a:spLocks noChangeArrowheads="1"/>
          </p:cNvSpPr>
          <p:nvPr/>
        </p:nvSpPr>
        <p:spPr bwMode="auto">
          <a:xfrm rot="-2416809">
            <a:off x="1676400" y="1860550"/>
            <a:ext cx="12573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006600"/>
                </a:solidFill>
              </a:rPr>
              <a:t>categorical</a:t>
            </a:r>
            <a:endParaRPr lang="en-US" sz="1600" b="1">
              <a:solidFill>
                <a:schemeClr val="bg2"/>
              </a:solidFill>
            </a:endParaRPr>
          </a:p>
        </p:txBody>
      </p:sp>
      <p:sp>
        <p:nvSpPr>
          <p:cNvPr id="18438" name="Text Box 6"/>
          <p:cNvSpPr txBox="1">
            <a:spLocks noChangeArrowheads="1"/>
          </p:cNvSpPr>
          <p:nvPr/>
        </p:nvSpPr>
        <p:spPr bwMode="auto">
          <a:xfrm rot="-2416809">
            <a:off x="2514600" y="1860550"/>
            <a:ext cx="12779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006600"/>
                </a:solidFill>
              </a:rPr>
              <a:t>continuous</a:t>
            </a:r>
            <a:endParaRPr lang="en-US" sz="1600" b="1">
              <a:solidFill>
                <a:schemeClr val="bg2"/>
              </a:solidFill>
            </a:endParaRPr>
          </a:p>
        </p:txBody>
      </p:sp>
      <p:sp>
        <p:nvSpPr>
          <p:cNvPr id="18439" name="Text Box 7"/>
          <p:cNvSpPr txBox="1">
            <a:spLocks noChangeArrowheads="1"/>
          </p:cNvSpPr>
          <p:nvPr/>
        </p:nvSpPr>
        <p:spPr bwMode="auto">
          <a:xfrm rot="-2416809">
            <a:off x="3276600" y="201295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006600"/>
                </a:solidFill>
              </a:rPr>
              <a:t>class</a:t>
            </a:r>
            <a:endParaRPr lang="en-US" sz="1600" b="1">
              <a:solidFill>
                <a:schemeClr val="bg2"/>
              </a:solidFill>
            </a:endParaRPr>
          </a:p>
        </p:txBody>
      </p:sp>
      <p:sp>
        <p:nvSpPr>
          <p:cNvPr id="18440" name="Line 8"/>
          <p:cNvSpPr>
            <a:spLocks noChangeShapeType="1"/>
          </p:cNvSpPr>
          <p:nvPr/>
        </p:nvSpPr>
        <p:spPr bwMode="auto">
          <a:xfrm>
            <a:off x="7929563" y="3848100"/>
            <a:ext cx="242887" cy="5270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1" name="Line 9"/>
          <p:cNvSpPr>
            <a:spLocks noChangeShapeType="1"/>
          </p:cNvSpPr>
          <p:nvPr/>
        </p:nvSpPr>
        <p:spPr bwMode="auto">
          <a:xfrm flipH="1">
            <a:off x="6799263" y="3848100"/>
            <a:ext cx="323850" cy="5270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2" name="Line 10"/>
          <p:cNvSpPr>
            <a:spLocks noChangeShapeType="1"/>
          </p:cNvSpPr>
          <p:nvPr/>
        </p:nvSpPr>
        <p:spPr bwMode="auto">
          <a:xfrm flipH="1">
            <a:off x="5805488" y="3084513"/>
            <a:ext cx="403225" cy="52863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3" name="Line 11"/>
          <p:cNvSpPr>
            <a:spLocks noChangeShapeType="1"/>
          </p:cNvSpPr>
          <p:nvPr/>
        </p:nvSpPr>
        <p:spPr bwMode="auto">
          <a:xfrm>
            <a:off x="7016750" y="3084513"/>
            <a:ext cx="484188" cy="52863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4" name="Line 12"/>
          <p:cNvSpPr>
            <a:spLocks noChangeShapeType="1"/>
          </p:cNvSpPr>
          <p:nvPr/>
        </p:nvSpPr>
        <p:spPr bwMode="auto">
          <a:xfrm>
            <a:off x="5967413" y="2357438"/>
            <a:ext cx="565150" cy="4635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5" name="Line 13"/>
          <p:cNvSpPr>
            <a:spLocks noChangeShapeType="1"/>
          </p:cNvSpPr>
          <p:nvPr/>
        </p:nvSpPr>
        <p:spPr bwMode="auto">
          <a:xfrm flipH="1">
            <a:off x="4594225" y="2357438"/>
            <a:ext cx="565150" cy="4635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6" name="Text Box 14"/>
          <p:cNvSpPr txBox="1">
            <a:spLocks noChangeArrowheads="1"/>
          </p:cNvSpPr>
          <p:nvPr/>
        </p:nvSpPr>
        <p:spPr bwMode="auto">
          <a:xfrm>
            <a:off x="5111750" y="2093913"/>
            <a:ext cx="936625"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2D1993"/>
                </a:solidFill>
              </a:rPr>
              <a:t>MarSt</a:t>
            </a:r>
            <a:endParaRPr lang="en-US" sz="1600">
              <a:solidFill>
                <a:schemeClr val="bg2"/>
              </a:solidFill>
            </a:endParaRPr>
          </a:p>
        </p:txBody>
      </p:sp>
      <p:sp>
        <p:nvSpPr>
          <p:cNvPr id="18447" name="Text Box 15"/>
          <p:cNvSpPr txBox="1">
            <a:spLocks noChangeArrowheads="1"/>
          </p:cNvSpPr>
          <p:nvPr/>
        </p:nvSpPr>
        <p:spPr bwMode="auto">
          <a:xfrm>
            <a:off x="6127750" y="2820988"/>
            <a:ext cx="935038"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2D1993"/>
                </a:solidFill>
              </a:rPr>
              <a:t>Refund</a:t>
            </a:r>
            <a:endParaRPr lang="en-US" sz="1600">
              <a:solidFill>
                <a:schemeClr val="bg2"/>
              </a:solidFill>
            </a:endParaRPr>
          </a:p>
        </p:txBody>
      </p:sp>
      <p:sp>
        <p:nvSpPr>
          <p:cNvPr id="18448" name="Text Box 16"/>
          <p:cNvSpPr txBox="1">
            <a:spLocks noChangeArrowheads="1"/>
          </p:cNvSpPr>
          <p:nvPr/>
        </p:nvSpPr>
        <p:spPr bwMode="auto">
          <a:xfrm>
            <a:off x="7042150" y="3582988"/>
            <a:ext cx="968375"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2D1993"/>
                </a:solidFill>
              </a:rPr>
              <a:t>TaxInc</a:t>
            </a:r>
            <a:endParaRPr lang="en-US" sz="1600">
              <a:solidFill>
                <a:schemeClr val="bg2"/>
              </a:solidFill>
            </a:endParaRPr>
          </a:p>
        </p:txBody>
      </p:sp>
      <p:sp>
        <p:nvSpPr>
          <p:cNvPr id="18449" name="AutoShape 17"/>
          <p:cNvSpPr>
            <a:spLocks noChangeArrowheads="1"/>
          </p:cNvSpPr>
          <p:nvPr/>
        </p:nvSpPr>
        <p:spPr bwMode="auto">
          <a:xfrm>
            <a:off x="7969250" y="4371975"/>
            <a:ext cx="627063" cy="366713"/>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0" name="Text Box 18"/>
          <p:cNvSpPr txBox="1">
            <a:spLocks noChangeArrowheads="1"/>
          </p:cNvSpPr>
          <p:nvPr/>
        </p:nvSpPr>
        <p:spPr bwMode="auto">
          <a:xfrm>
            <a:off x="7893050" y="4371975"/>
            <a:ext cx="6858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800000"/>
                </a:solidFill>
              </a:rPr>
              <a:t>YES</a:t>
            </a:r>
            <a:endParaRPr lang="en-US" sz="1600">
              <a:solidFill>
                <a:schemeClr val="bg2"/>
              </a:solidFill>
            </a:endParaRPr>
          </a:p>
        </p:txBody>
      </p:sp>
      <p:sp>
        <p:nvSpPr>
          <p:cNvPr id="18451" name="AutoShape 19"/>
          <p:cNvSpPr>
            <a:spLocks noChangeArrowheads="1"/>
          </p:cNvSpPr>
          <p:nvPr/>
        </p:nvSpPr>
        <p:spPr bwMode="auto">
          <a:xfrm>
            <a:off x="6477000" y="4389438"/>
            <a:ext cx="654050" cy="36353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2" name="Text Box 20"/>
          <p:cNvSpPr txBox="1">
            <a:spLocks noChangeArrowheads="1"/>
          </p:cNvSpPr>
          <p:nvPr/>
        </p:nvSpPr>
        <p:spPr bwMode="auto">
          <a:xfrm>
            <a:off x="6573838" y="4375150"/>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800000"/>
                </a:solidFill>
              </a:rPr>
              <a:t>NO</a:t>
            </a:r>
            <a:endParaRPr lang="en-US" sz="1600">
              <a:solidFill>
                <a:schemeClr val="bg2"/>
              </a:solidFill>
            </a:endParaRPr>
          </a:p>
        </p:txBody>
      </p:sp>
      <p:sp>
        <p:nvSpPr>
          <p:cNvPr id="18453" name="AutoShape 21"/>
          <p:cNvSpPr>
            <a:spLocks noChangeArrowheads="1"/>
          </p:cNvSpPr>
          <p:nvPr/>
        </p:nvSpPr>
        <p:spPr bwMode="auto">
          <a:xfrm>
            <a:off x="4271963" y="2835275"/>
            <a:ext cx="685800" cy="347663"/>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4" name="Text Box 22"/>
          <p:cNvSpPr txBox="1">
            <a:spLocks noChangeArrowheads="1"/>
          </p:cNvSpPr>
          <p:nvPr/>
        </p:nvSpPr>
        <p:spPr bwMode="auto">
          <a:xfrm>
            <a:off x="4367213" y="2820988"/>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800000"/>
                </a:solidFill>
              </a:rPr>
              <a:t>NO</a:t>
            </a:r>
            <a:endParaRPr lang="en-US" sz="1600">
              <a:solidFill>
                <a:srgbClr val="00FFFF"/>
              </a:solidFill>
            </a:endParaRPr>
          </a:p>
        </p:txBody>
      </p:sp>
      <p:grpSp>
        <p:nvGrpSpPr>
          <p:cNvPr id="18455" name="Group 23"/>
          <p:cNvGrpSpPr>
            <a:grpSpLocks/>
          </p:cNvGrpSpPr>
          <p:nvPr/>
        </p:nvGrpSpPr>
        <p:grpSpPr bwMode="auto">
          <a:xfrm>
            <a:off x="5518150" y="3582988"/>
            <a:ext cx="685800" cy="381000"/>
            <a:chOff x="4927" y="2340"/>
            <a:chExt cx="432" cy="240"/>
          </a:xfrm>
        </p:grpSpPr>
        <p:sp>
          <p:nvSpPr>
            <p:cNvPr id="18456" name="AutoShape 24"/>
            <p:cNvSpPr>
              <a:spLocks noChangeArrowheads="1"/>
            </p:cNvSpPr>
            <p:nvPr/>
          </p:nvSpPr>
          <p:spPr bwMode="auto">
            <a:xfrm>
              <a:off x="4927" y="2340"/>
              <a:ext cx="432" cy="240"/>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7" name="Text Box 25"/>
            <p:cNvSpPr txBox="1">
              <a:spLocks noChangeArrowheads="1"/>
            </p:cNvSpPr>
            <p:nvPr/>
          </p:nvSpPr>
          <p:spPr bwMode="auto">
            <a:xfrm>
              <a:off x="4975" y="2340"/>
              <a:ext cx="308"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800000"/>
                  </a:solidFill>
                </a:rPr>
                <a:t>NO</a:t>
              </a:r>
              <a:endParaRPr lang="en-US" sz="1600">
                <a:solidFill>
                  <a:schemeClr val="bg2"/>
                </a:solidFill>
              </a:endParaRPr>
            </a:p>
          </p:txBody>
        </p:sp>
      </p:grpSp>
      <p:sp>
        <p:nvSpPr>
          <p:cNvPr id="18458" name="Text Box 26"/>
          <p:cNvSpPr txBox="1">
            <a:spLocks noChangeArrowheads="1"/>
          </p:cNvSpPr>
          <p:nvPr/>
        </p:nvSpPr>
        <p:spPr bwMode="auto">
          <a:xfrm>
            <a:off x="5441950" y="3125788"/>
            <a:ext cx="533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Yes</a:t>
            </a:r>
            <a:endParaRPr lang="en-US" sz="1600">
              <a:solidFill>
                <a:schemeClr val="bg2"/>
              </a:solidFill>
            </a:endParaRPr>
          </a:p>
        </p:txBody>
      </p:sp>
      <p:sp>
        <p:nvSpPr>
          <p:cNvPr id="18459" name="Text Box 27"/>
          <p:cNvSpPr txBox="1">
            <a:spLocks noChangeArrowheads="1"/>
          </p:cNvSpPr>
          <p:nvPr/>
        </p:nvSpPr>
        <p:spPr bwMode="auto">
          <a:xfrm>
            <a:off x="7194550" y="3049588"/>
            <a:ext cx="44291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No</a:t>
            </a:r>
            <a:endParaRPr lang="en-US" sz="1600">
              <a:solidFill>
                <a:schemeClr val="bg2"/>
              </a:solidFill>
            </a:endParaRPr>
          </a:p>
        </p:txBody>
      </p:sp>
      <p:sp>
        <p:nvSpPr>
          <p:cNvPr id="18460" name="Text Box 28"/>
          <p:cNvSpPr txBox="1">
            <a:spLocks noChangeArrowheads="1"/>
          </p:cNvSpPr>
          <p:nvPr/>
        </p:nvSpPr>
        <p:spPr bwMode="auto">
          <a:xfrm>
            <a:off x="4070350" y="2287588"/>
            <a:ext cx="9302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Married</a:t>
            </a:r>
            <a:r>
              <a:rPr lang="en-US" sz="1600">
                <a:solidFill>
                  <a:schemeClr val="bg2"/>
                </a:solidFill>
              </a:rPr>
              <a:t> </a:t>
            </a:r>
          </a:p>
        </p:txBody>
      </p:sp>
      <p:sp>
        <p:nvSpPr>
          <p:cNvPr id="18461" name="Text Box 29"/>
          <p:cNvSpPr txBox="1">
            <a:spLocks noChangeArrowheads="1"/>
          </p:cNvSpPr>
          <p:nvPr/>
        </p:nvSpPr>
        <p:spPr bwMode="auto">
          <a:xfrm>
            <a:off x="5670550" y="2058988"/>
            <a:ext cx="1398588"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Single, Divorced</a:t>
            </a:r>
            <a:endParaRPr lang="en-US" sz="1600">
              <a:solidFill>
                <a:schemeClr val="bg2"/>
              </a:solidFill>
            </a:endParaRPr>
          </a:p>
        </p:txBody>
      </p:sp>
      <p:sp>
        <p:nvSpPr>
          <p:cNvPr id="18462" name="Text Box 30"/>
          <p:cNvSpPr txBox="1">
            <a:spLocks noChangeArrowheads="1"/>
          </p:cNvSpPr>
          <p:nvPr/>
        </p:nvSpPr>
        <p:spPr bwMode="auto">
          <a:xfrm>
            <a:off x="6276975" y="3913188"/>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&lt; 80K</a:t>
            </a:r>
            <a:endParaRPr lang="en-US" sz="1600">
              <a:solidFill>
                <a:schemeClr val="bg2"/>
              </a:solidFill>
            </a:endParaRPr>
          </a:p>
        </p:txBody>
      </p:sp>
      <p:sp>
        <p:nvSpPr>
          <p:cNvPr id="18463" name="Text Box 31"/>
          <p:cNvSpPr txBox="1">
            <a:spLocks noChangeArrowheads="1"/>
          </p:cNvSpPr>
          <p:nvPr/>
        </p:nvSpPr>
        <p:spPr bwMode="auto">
          <a:xfrm>
            <a:off x="8051800" y="3913188"/>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&gt; 80K</a:t>
            </a:r>
            <a:endParaRPr lang="en-US" sz="1600">
              <a:solidFill>
                <a:schemeClr val="bg2"/>
              </a:solidFill>
            </a:endParaRPr>
          </a:p>
        </p:txBody>
      </p:sp>
      <p:sp>
        <p:nvSpPr>
          <p:cNvPr id="18464" name="Text Box 32"/>
          <p:cNvSpPr txBox="1">
            <a:spLocks noChangeArrowheads="1"/>
          </p:cNvSpPr>
          <p:nvPr/>
        </p:nvSpPr>
        <p:spPr bwMode="auto">
          <a:xfrm>
            <a:off x="4267200" y="5380038"/>
            <a:ext cx="4419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b="1">
                <a:solidFill>
                  <a:srgbClr val="CC3300"/>
                </a:solidFill>
              </a:rPr>
              <a:t>There could be more than one tree that fits the same data!</a:t>
            </a:r>
          </a:p>
        </p:txBody>
      </p:sp>
    </p:spTree>
    <p:extLst>
      <p:ext uri="{BB962C8B-B14F-4D97-AF65-F5344CB8AC3E}">
        <p14:creationId xmlns:p14="http://schemas.microsoft.com/office/powerpoint/2010/main" val="18722959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33400" y="228600"/>
            <a:ext cx="8229600" cy="595952"/>
          </a:xfrm>
        </p:spPr>
        <p:style>
          <a:lnRef idx="2">
            <a:schemeClr val="accent2"/>
          </a:lnRef>
          <a:fillRef idx="1">
            <a:schemeClr val="lt1"/>
          </a:fillRef>
          <a:effectRef idx="0">
            <a:schemeClr val="accent2"/>
          </a:effectRef>
          <a:fontRef idx="minor">
            <a:schemeClr val="dk1"/>
          </a:fontRef>
        </p:style>
        <p:txBody>
          <a:bodyPr>
            <a:normAutofit fontScale="90000"/>
          </a:bodyPr>
          <a:lstStyle/>
          <a:p>
            <a:r>
              <a:rPr lang="en-US" dirty="0">
                <a:solidFill>
                  <a:schemeClr val="accent2">
                    <a:lumMod val="75000"/>
                  </a:schemeClr>
                </a:solidFill>
              </a:rPr>
              <a:t>Decision Tree Classification Task</a:t>
            </a:r>
          </a:p>
        </p:txBody>
      </p:sp>
      <p:graphicFrame>
        <p:nvGraphicFramePr>
          <p:cNvPr id="19459" name="Object 3"/>
          <p:cNvGraphicFramePr>
            <a:graphicFrameLocks noGrp="1" noChangeAspect="1"/>
          </p:cNvGraphicFramePr>
          <p:nvPr>
            <p:ph idx="1"/>
            <p:extLst>
              <p:ext uri="{D42A27DB-BD31-4B8C-83A1-F6EECF244321}">
                <p14:modId xmlns:p14="http://schemas.microsoft.com/office/powerpoint/2010/main" val="1159785249"/>
              </p:ext>
            </p:extLst>
          </p:nvPr>
        </p:nvGraphicFramePr>
        <p:xfrm>
          <a:off x="228600" y="990600"/>
          <a:ext cx="8686800" cy="5721700"/>
        </p:xfrm>
        <a:graphic>
          <a:graphicData uri="http://schemas.openxmlformats.org/presentationml/2006/ole">
            <mc:AlternateContent xmlns:mc="http://schemas.openxmlformats.org/markup-compatibility/2006">
              <mc:Choice xmlns:v="urn:schemas-microsoft-com:vml" Requires="v">
                <p:oleObj spid="_x0000_s28757" name="Visio" r:id="rId3" imgW="8424875" imgH="6279741" progId="Visio.Drawing.6">
                  <p:embed/>
                </p:oleObj>
              </mc:Choice>
              <mc:Fallback>
                <p:oleObj name="Visio" r:id="rId3" imgW="8424875" imgH="6279741" progId="Visio.Drawing.6">
                  <p:embed/>
                  <p:pic>
                    <p:nvPicPr>
                      <p:cNvPr id="0" name=""/>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228600" y="990600"/>
                        <a:ext cx="8686800" cy="5721700"/>
                      </a:xfrm>
                      <a:prstGeom prst="rect">
                        <a:avLst/>
                      </a:prstGeom>
                      <a:noFill/>
                      <a:ln>
                        <a:noFill/>
                      </a:ln>
                      <a:effectLst/>
                    </p:spPr>
                  </p:pic>
                </p:oleObj>
              </mc:Fallback>
            </mc:AlternateContent>
          </a:graphicData>
        </a:graphic>
      </p:graphicFrame>
      <p:sp>
        <p:nvSpPr>
          <p:cNvPr id="19460" name="Line 4"/>
          <p:cNvSpPr>
            <a:spLocks noChangeShapeType="1"/>
          </p:cNvSpPr>
          <p:nvPr/>
        </p:nvSpPr>
        <p:spPr bwMode="auto">
          <a:xfrm flipH="1" flipV="1">
            <a:off x="6019800" y="4724400"/>
            <a:ext cx="0" cy="685800"/>
          </a:xfrm>
          <a:prstGeom prst="line">
            <a:avLst/>
          </a:prstGeom>
          <a:noFill/>
          <a:ln w="635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61" name="Text Box 5"/>
          <p:cNvSpPr txBox="1">
            <a:spLocks noChangeArrowheads="1"/>
          </p:cNvSpPr>
          <p:nvPr/>
        </p:nvSpPr>
        <p:spPr bwMode="auto">
          <a:xfrm>
            <a:off x="7162800" y="4239904"/>
            <a:ext cx="12192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sz="1400" b="1" dirty="0"/>
              <a:t>Decision Tree</a:t>
            </a:r>
          </a:p>
        </p:txBody>
      </p:sp>
    </p:spTree>
    <p:extLst>
      <p:ext uri="{BB962C8B-B14F-4D97-AF65-F5344CB8AC3E}">
        <p14:creationId xmlns:p14="http://schemas.microsoft.com/office/powerpoint/2010/main" val="35918061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Apply Model to Test Data</a:t>
            </a:r>
          </a:p>
        </p:txBody>
      </p:sp>
      <p:grpSp>
        <p:nvGrpSpPr>
          <p:cNvPr id="20483" name="Group 3"/>
          <p:cNvGrpSpPr>
            <a:grpSpLocks/>
          </p:cNvGrpSpPr>
          <p:nvPr/>
        </p:nvGrpSpPr>
        <p:grpSpPr bwMode="auto">
          <a:xfrm>
            <a:off x="685800" y="2797175"/>
            <a:ext cx="4267200" cy="3298825"/>
            <a:chOff x="384" y="1584"/>
            <a:chExt cx="2451" cy="1694"/>
          </a:xfrm>
        </p:grpSpPr>
        <p:sp>
          <p:nvSpPr>
            <p:cNvPr id="20484" name="Line 4"/>
            <p:cNvSpPr>
              <a:spLocks noChangeShapeType="1"/>
            </p:cNvSpPr>
            <p:nvPr/>
          </p:nvSpPr>
          <p:spPr bwMode="auto">
            <a:xfrm>
              <a:off x="1655" y="2708"/>
              <a:ext cx="153" cy="33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5" name="Line 5"/>
            <p:cNvSpPr>
              <a:spLocks noChangeShapeType="1"/>
            </p:cNvSpPr>
            <p:nvPr/>
          </p:nvSpPr>
          <p:spPr bwMode="auto">
            <a:xfrm flipH="1">
              <a:off x="943" y="2708"/>
              <a:ext cx="204" cy="33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6" name="Line 6"/>
            <p:cNvSpPr>
              <a:spLocks noChangeShapeType="1"/>
            </p:cNvSpPr>
            <p:nvPr/>
          </p:nvSpPr>
          <p:spPr bwMode="auto">
            <a:xfrm flipH="1">
              <a:off x="1350" y="2208"/>
              <a:ext cx="254" cy="33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7" name="Line 7"/>
            <p:cNvSpPr>
              <a:spLocks noChangeShapeType="1"/>
            </p:cNvSpPr>
            <p:nvPr/>
          </p:nvSpPr>
          <p:spPr bwMode="auto">
            <a:xfrm>
              <a:off x="2113" y="2208"/>
              <a:ext cx="305" cy="33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8" name="Line 8"/>
            <p:cNvSpPr>
              <a:spLocks noChangeShapeType="1"/>
            </p:cNvSpPr>
            <p:nvPr/>
          </p:nvSpPr>
          <p:spPr bwMode="auto">
            <a:xfrm>
              <a:off x="1452" y="1750"/>
              <a:ext cx="356" cy="29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9" name="Line 9"/>
            <p:cNvSpPr>
              <a:spLocks noChangeShapeType="1"/>
            </p:cNvSpPr>
            <p:nvPr/>
          </p:nvSpPr>
          <p:spPr bwMode="auto">
            <a:xfrm flipH="1">
              <a:off x="587" y="1750"/>
              <a:ext cx="356" cy="29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90" name="Text Box 10"/>
            <p:cNvSpPr txBox="1">
              <a:spLocks noChangeArrowheads="1"/>
            </p:cNvSpPr>
            <p:nvPr/>
          </p:nvSpPr>
          <p:spPr bwMode="auto">
            <a:xfrm>
              <a:off x="913" y="1584"/>
              <a:ext cx="590" cy="179"/>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2D1993"/>
                  </a:solidFill>
                </a:rPr>
                <a:t>Refund</a:t>
              </a:r>
              <a:endParaRPr lang="en-US" sz="1600">
                <a:solidFill>
                  <a:schemeClr val="bg2"/>
                </a:solidFill>
              </a:endParaRPr>
            </a:p>
          </p:txBody>
        </p:sp>
        <p:sp>
          <p:nvSpPr>
            <p:cNvPr id="20491" name="Text Box 11"/>
            <p:cNvSpPr txBox="1">
              <a:spLocks noChangeArrowheads="1"/>
            </p:cNvSpPr>
            <p:nvPr/>
          </p:nvSpPr>
          <p:spPr bwMode="auto">
            <a:xfrm>
              <a:off x="1553" y="2042"/>
              <a:ext cx="589" cy="179"/>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2D1993"/>
                  </a:solidFill>
                </a:rPr>
                <a:t>MarSt</a:t>
              </a:r>
              <a:endParaRPr lang="en-US" sz="1600">
                <a:solidFill>
                  <a:schemeClr val="bg2"/>
                </a:solidFill>
              </a:endParaRPr>
            </a:p>
          </p:txBody>
        </p:sp>
        <p:sp>
          <p:nvSpPr>
            <p:cNvPr id="20492" name="Text Box 12"/>
            <p:cNvSpPr txBox="1">
              <a:spLocks noChangeArrowheads="1"/>
            </p:cNvSpPr>
            <p:nvPr/>
          </p:nvSpPr>
          <p:spPr bwMode="auto">
            <a:xfrm>
              <a:off x="1096" y="2541"/>
              <a:ext cx="610" cy="179"/>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2D1993"/>
                  </a:solidFill>
                </a:rPr>
                <a:t>TaxInc</a:t>
              </a:r>
              <a:endParaRPr lang="en-US" sz="1600">
                <a:solidFill>
                  <a:schemeClr val="bg2"/>
                </a:solidFill>
              </a:endParaRPr>
            </a:p>
          </p:txBody>
        </p:sp>
        <p:sp>
          <p:nvSpPr>
            <p:cNvPr id="20493" name="AutoShape 13"/>
            <p:cNvSpPr>
              <a:spLocks noChangeArrowheads="1"/>
            </p:cNvSpPr>
            <p:nvPr/>
          </p:nvSpPr>
          <p:spPr bwMode="auto">
            <a:xfrm>
              <a:off x="1680" y="3038"/>
              <a:ext cx="395" cy="231"/>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94" name="Text Box 14"/>
            <p:cNvSpPr txBox="1">
              <a:spLocks noChangeArrowheads="1"/>
            </p:cNvSpPr>
            <p:nvPr/>
          </p:nvSpPr>
          <p:spPr bwMode="auto">
            <a:xfrm>
              <a:off x="1632" y="3038"/>
              <a:ext cx="432"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800000"/>
                  </a:solidFill>
                </a:rPr>
                <a:t>YES</a:t>
              </a:r>
              <a:endParaRPr lang="en-US" sz="1600">
                <a:solidFill>
                  <a:schemeClr val="bg2"/>
                </a:solidFill>
              </a:endParaRPr>
            </a:p>
          </p:txBody>
        </p:sp>
        <p:sp>
          <p:nvSpPr>
            <p:cNvPr id="20495" name="AutoShape 15"/>
            <p:cNvSpPr>
              <a:spLocks noChangeArrowheads="1"/>
            </p:cNvSpPr>
            <p:nvPr/>
          </p:nvSpPr>
          <p:spPr bwMode="auto">
            <a:xfrm>
              <a:off x="740" y="3049"/>
              <a:ext cx="412" cy="229"/>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96" name="Text Box 16"/>
            <p:cNvSpPr txBox="1">
              <a:spLocks noChangeArrowheads="1"/>
            </p:cNvSpPr>
            <p:nvPr/>
          </p:nvSpPr>
          <p:spPr bwMode="auto">
            <a:xfrm>
              <a:off x="814" y="3040"/>
              <a:ext cx="281"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800000"/>
                  </a:solidFill>
                </a:rPr>
                <a:t>NO</a:t>
              </a:r>
              <a:endParaRPr lang="en-US" sz="1600">
                <a:solidFill>
                  <a:schemeClr val="bg2"/>
                </a:solidFill>
              </a:endParaRPr>
            </a:p>
          </p:txBody>
        </p:sp>
        <p:sp>
          <p:nvSpPr>
            <p:cNvPr id="20497" name="AutoShape 17"/>
            <p:cNvSpPr>
              <a:spLocks noChangeArrowheads="1"/>
            </p:cNvSpPr>
            <p:nvPr/>
          </p:nvSpPr>
          <p:spPr bwMode="auto">
            <a:xfrm>
              <a:off x="384" y="2051"/>
              <a:ext cx="432" cy="219"/>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98" name="Text Box 18"/>
            <p:cNvSpPr txBox="1">
              <a:spLocks noChangeArrowheads="1"/>
            </p:cNvSpPr>
            <p:nvPr/>
          </p:nvSpPr>
          <p:spPr bwMode="auto">
            <a:xfrm>
              <a:off x="458" y="2042"/>
              <a:ext cx="281"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800000"/>
                  </a:solidFill>
                </a:rPr>
                <a:t>NO</a:t>
              </a:r>
              <a:endParaRPr lang="en-US" sz="1600">
                <a:solidFill>
                  <a:srgbClr val="00FFFF"/>
                </a:solidFill>
              </a:endParaRPr>
            </a:p>
          </p:txBody>
        </p:sp>
        <p:sp>
          <p:nvSpPr>
            <p:cNvPr id="20499" name="AutoShape 19"/>
            <p:cNvSpPr>
              <a:spLocks noChangeArrowheads="1"/>
            </p:cNvSpPr>
            <p:nvPr/>
          </p:nvSpPr>
          <p:spPr bwMode="auto">
            <a:xfrm>
              <a:off x="2208" y="2558"/>
              <a:ext cx="432" cy="240"/>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00" name="Text Box 20"/>
            <p:cNvSpPr txBox="1">
              <a:spLocks noChangeArrowheads="1"/>
            </p:cNvSpPr>
            <p:nvPr/>
          </p:nvSpPr>
          <p:spPr bwMode="auto">
            <a:xfrm>
              <a:off x="2270" y="2558"/>
              <a:ext cx="281"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800000"/>
                  </a:solidFill>
                </a:rPr>
                <a:t>NO</a:t>
              </a:r>
              <a:endParaRPr lang="en-US" sz="1600">
                <a:solidFill>
                  <a:schemeClr val="bg2"/>
                </a:solidFill>
              </a:endParaRPr>
            </a:p>
          </p:txBody>
        </p:sp>
        <p:sp>
          <p:nvSpPr>
            <p:cNvPr id="20501" name="Text Box 21"/>
            <p:cNvSpPr txBox="1">
              <a:spLocks noChangeArrowheads="1"/>
            </p:cNvSpPr>
            <p:nvPr/>
          </p:nvSpPr>
          <p:spPr bwMode="auto">
            <a:xfrm>
              <a:off x="484" y="1750"/>
              <a:ext cx="3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Yes</a:t>
              </a:r>
              <a:endParaRPr lang="en-US" sz="1600">
                <a:solidFill>
                  <a:schemeClr val="bg2"/>
                </a:solidFill>
              </a:endParaRPr>
            </a:p>
          </p:txBody>
        </p:sp>
        <p:sp>
          <p:nvSpPr>
            <p:cNvPr id="20502" name="Text Box 22"/>
            <p:cNvSpPr txBox="1">
              <a:spLocks noChangeArrowheads="1"/>
            </p:cNvSpPr>
            <p:nvPr/>
          </p:nvSpPr>
          <p:spPr bwMode="auto">
            <a:xfrm>
              <a:off x="1654" y="1750"/>
              <a:ext cx="255"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No</a:t>
              </a:r>
              <a:endParaRPr lang="en-US" sz="1600">
                <a:solidFill>
                  <a:schemeClr val="bg2"/>
                </a:solidFill>
              </a:endParaRPr>
            </a:p>
          </p:txBody>
        </p:sp>
        <p:sp>
          <p:nvSpPr>
            <p:cNvPr id="20503" name="Text Box 23"/>
            <p:cNvSpPr txBox="1">
              <a:spLocks noChangeArrowheads="1"/>
            </p:cNvSpPr>
            <p:nvPr/>
          </p:nvSpPr>
          <p:spPr bwMode="auto">
            <a:xfrm>
              <a:off x="2301" y="2232"/>
              <a:ext cx="53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Married</a:t>
              </a:r>
              <a:r>
                <a:rPr lang="en-US" sz="1600">
                  <a:solidFill>
                    <a:schemeClr val="bg2"/>
                  </a:solidFill>
                </a:rPr>
                <a:t> </a:t>
              </a:r>
            </a:p>
          </p:txBody>
        </p:sp>
        <p:sp>
          <p:nvSpPr>
            <p:cNvPr id="20504" name="Text Box 24"/>
            <p:cNvSpPr txBox="1">
              <a:spLocks noChangeArrowheads="1"/>
            </p:cNvSpPr>
            <p:nvPr/>
          </p:nvSpPr>
          <p:spPr bwMode="auto">
            <a:xfrm>
              <a:off x="945" y="2250"/>
              <a:ext cx="95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Single, Divorced</a:t>
              </a:r>
              <a:endParaRPr lang="en-US" sz="1600">
                <a:solidFill>
                  <a:schemeClr val="bg2"/>
                </a:solidFill>
              </a:endParaRPr>
            </a:p>
          </p:txBody>
        </p:sp>
        <p:sp>
          <p:nvSpPr>
            <p:cNvPr id="20505" name="Text Box 25"/>
            <p:cNvSpPr txBox="1">
              <a:spLocks noChangeArrowheads="1"/>
            </p:cNvSpPr>
            <p:nvPr/>
          </p:nvSpPr>
          <p:spPr bwMode="auto">
            <a:xfrm>
              <a:off x="654" y="2749"/>
              <a:ext cx="41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&lt; 80K</a:t>
              </a:r>
              <a:endParaRPr lang="en-US" sz="1600">
                <a:solidFill>
                  <a:schemeClr val="bg2"/>
                </a:solidFill>
              </a:endParaRPr>
            </a:p>
          </p:txBody>
        </p:sp>
        <p:sp>
          <p:nvSpPr>
            <p:cNvPr id="20506" name="Text Box 26"/>
            <p:cNvSpPr txBox="1">
              <a:spLocks noChangeArrowheads="1"/>
            </p:cNvSpPr>
            <p:nvPr/>
          </p:nvSpPr>
          <p:spPr bwMode="auto">
            <a:xfrm>
              <a:off x="1772" y="2749"/>
              <a:ext cx="41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&gt; 80K</a:t>
              </a:r>
              <a:endParaRPr lang="en-US" sz="1600">
                <a:solidFill>
                  <a:schemeClr val="bg2"/>
                </a:solidFill>
              </a:endParaRPr>
            </a:p>
          </p:txBody>
        </p:sp>
      </p:grpSp>
      <p:graphicFrame>
        <p:nvGraphicFramePr>
          <p:cNvPr id="20507" name="Object 27"/>
          <p:cNvGraphicFramePr>
            <a:graphicFrameLocks noChangeAspect="1"/>
          </p:cNvGraphicFramePr>
          <p:nvPr/>
        </p:nvGraphicFramePr>
        <p:xfrm>
          <a:off x="4953000" y="2035175"/>
          <a:ext cx="3343275" cy="1133475"/>
        </p:xfrm>
        <a:graphic>
          <a:graphicData uri="http://schemas.openxmlformats.org/presentationml/2006/ole">
            <mc:AlternateContent xmlns:mc="http://schemas.openxmlformats.org/markup-compatibility/2006">
              <mc:Choice xmlns:v="urn:schemas-microsoft-com:vml" Requires="v">
                <p:oleObj spid="_x0000_s29780" name="Document" r:id="rId3" imgW="4651200" imgH="1576440" progId="Word.Document.8">
                  <p:embed/>
                </p:oleObj>
              </mc:Choice>
              <mc:Fallback>
                <p:oleObj name="Document" r:id="rId3" imgW="4651200" imgH="157644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035175"/>
                        <a:ext cx="3343275"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08" name="Text Box 28"/>
          <p:cNvSpPr txBox="1">
            <a:spLocks noChangeArrowheads="1"/>
          </p:cNvSpPr>
          <p:nvPr/>
        </p:nvSpPr>
        <p:spPr bwMode="auto">
          <a:xfrm>
            <a:off x="4800600" y="1577975"/>
            <a:ext cx="160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lnSpc>
                <a:spcPct val="80000"/>
              </a:lnSpc>
              <a:spcBef>
                <a:spcPct val="20000"/>
              </a:spcBef>
              <a:buClr>
                <a:schemeClr val="accent2"/>
              </a:buClr>
              <a:buSzPct val="75000"/>
              <a:buFont typeface="Monotype Sorts" pitchFamily="2" charset="2"/>
              <a:buNone/>
            </a:pPr>
            <a:r>
              <a:rPr lang="en-US" sz="2000" b="1">
                <a:solidFill>
                  <a:schemeClr val="tx2"/>
                </a:solidFill>
              </a:rPr>
              <a:t>Test Data</a:t>
            </a:r>
            <a:endParaRPr lang="en-US" sz="2000">
              <a:solidFill>
                <a:schemeClr val="bg2"/>
              </a:solidFill>
            </a:endParaRPr>
          </a:p>
        </p:txBody>
      </p:sp>
      <p:sp>
        <p:nvSpPr>
          <p:cNvPr id="20509" name="Text Box 29"/>
          <p:cNvSpPr txBox="1">
            <a:spLocks noChangeArrowheads="1"/>
          </p:cNvSpPr>
          <p:nvPr/>
        </p:nvSpPr>
        <p:spPr bwMode="auto">
          <a:xfrm>
            <a:off x="990600" y="1882775"/>
            <a:ext cx="3429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lnSpc>
                <a:spcPct val="80000"/>
              </a:lnSpc>
              <a:spcBef>
                <a:spcPct val="20000"/>
              </a:spcBef>
              <a:buClr>
                <a:schemeClr val="accent2"/>
              </a:buClr>
              <a:buSzPct val="75000"/>
              <a:buFont typeface="Monotype Sorts" pitchFamily="2" charset="2"/>
              <a:buNone/>
            </a:pPr>
            <a:r>
              <a:rPr lang="en-US" sz="2000"/>
              <a:t>Start from the root of tree.</a:t>
            </a:r>
          </a:p>
        </p:txBody>
      </p:sp>
      <p:sp>
        <p:nvSpPr>
          <p:cNvPr id="20510" name="Line 30"/>
          <p:cNvSpPr>
            <a:spLocks noChangeShapeType="1"/>
          </p:cNvSpPr>
          <p:nvPr/>
        </p:nvSpPr>
        <p:spPr bwMode="auto">
          <a:xfrm>
            <a:off x="2133600" y="2263775"/>
            <a:ext cx="0" cy="457200"/>
          </a:xfrm>
          <a:prstGeom prst="line">
            <a:avLst/>
          </a:prstGeom>
          <a:noFill/>
          <a:ln w="1587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6545861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Apply Model to Test Data</a:t>
            </a:r>
          </a:p>
        </p:txBody>
      </p:sp>
      <p:grpSp>
        <p:nvGrpSpPr>
          <p:cNvPr id="21507" name="Group 3"/>
          <p:cNvGrpSpPr>
            <a:grpSpLocks/>
          </p:cNvGrpSpPr>
          <p:nvPr/>
        </p:nvGrpSpPr>
        <p:grpSpPr bwMode="auto">
          <a:xfrm>
            <a:off x="685800" y="2797175"/>
            <a:ext cx="4267200" cy="3298825"/>
            <a:chOff x="384" y="1584"/>
            <a:chExt cx="2451" cy="1694"/>
          </a:xfrm>
        </p:grpSpPr>
        <p:sp>
          <p:nvSpPr>
            <p:cNvPr id="21508" name="Line 4"/>
            <p:cNvSpPr>
              <a:spLocks noChangeShapeType="1"/>
            </p:cNvSpPr>
            <p:nvPr/>
          </p:nvSpPr>
          <p:spPr bwMode="auto">
            <a:xfrm>
              <a:off x="1655" y="2708"/>
              <a:ext cx="153" cy="33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09" name="Line 5"/>
            <p:cNvSpPr>
              <a:spLocks noChangeShapeType="1"/>
            </p:cNvSpPr>
            <p:nvPr/>
          </p:nvSpPr>
          <p:spPr bwMode="auto">
            <a:xfrm flipH="1">
              <a:off x="943" y="2708"/>
              <a:ext cx="204" cy="33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0" name="Line 6"/>
            <p:cNvSpPr>
              <a:spLocks noChangeShapeType="1"/>
            </p:cNvSpPr>
            <p:nvPr/>
          </p:nvSpPr>
          <p:spPr bwMode="auto">
            <a:xfrm flipH="1">
              <a:off x="1350" y="2208"/>
              <a:ext cx="254" cy="33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1" name="Line 7"/>
            <p:cNvSpPr>
              <a:spLocks noChangeShapeType="1"/>
            </p:cNvSpPr>
            <p:nvPr/>
          </p:nvSpPr>
          <p:spPr bwMode="auto">
            <a:xfrm>
              <a:off x="2113" y="2208"/>
              <a:ext cx="305" cy="33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2" name="Line 8"/>
            <p:cNvSpPr>
              <a:spLocks noChangeShapeType="1"/>
            </p:cNvSpPr>
            <p:nvPr/>
          </p:nvSpPr>
          <p:spPr bwMode="auto">
            <a:xfrm>
              <a:off x="1452" y="1750"/>
              <a:ext cx="356" cy="29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3" name="Line 9"/>
            <p:cNvSpPr>
              <a:spLocks noChangeShapeType="1"/>
            </p:cNvSpPr>
            <p:nvPr/>
          </p:nvSpPr>
          <p:spPr bwMode="auto">
            <a:xfrm flipH="1">
              <a:off x="587" y="1750"/>
              <a:ext cx="356" cy="29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4" name="Text Box 10"/>
            <p:cNvSpPr txBox="1">
              <a:spLocks noChangeArrowheads="1"/>
            </p:cNvSpPr>
            <p:nvPr/>
          </p:nvSpPr>
          <p:spPr bwMode="auto">
            <a:xfrm>
              <a:off x="913" y="1584"/>
              <a:ext cx="590" cy="179"/>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2D1993"/>
                  </a:solidFill>
                </a:rPr>
                <a:t>Refund</a:t>
              </a:r>
              <a:endParaRPr lang="en-US" sz="1600">
                <a:solidFill>
                  <a:schemeClr val="bg2"/>
                </a:solidFill>
              </a:endParaRPr>
            </a:p>
          </p:txBody>
        </p:sp>
        <p:sp>
          <p:nvSpPr>
            <p:cNvPr id="21515" name="Text Box 11"/>
            <p:cNvSpPr txBox="1">
              <a:spLocks noChangeArrowheads="1"/>
            </p:cNvSpPr>
            <p:nvPr/>
          </p:nvSpPr>
          <p:spPr bwMode="auto">
            <a:xfrm>
              <a:off x="1553" y="2042"/>
              <a:ext cx="589" cy="179"/>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2D1993"/>
                  </a:solidFill>
                </a:rPr>
                <a:t>MarSt</a:t>
              </a:r>
              <a:endParaRPr lang="en-US" sz="1600">
                <a:solidFill>
                  <a:schemeClr val="bg2"/>
                </a:solidFill>
              </a:endParaRPr>
            </a:p>
          </p:txBody>
        </p:sp>
        <p:sp>
          <p:nvSpPr>
            <p:cNvPr id="21516" name="Text Box 12"/>
            <p:cNvSpPr txBox="1">
              <a:spLocks noChangeArrowheads="1"/>
            </p:cNvSpPr>
            <p:nvPr/>
          </p:nvSpPr>
          <p:spPr bwMode="auto">
            <a:xfrm>
              <a:off x="1096" y="2541"/>
              <a:ext cx="610" cy="179"/>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2D1993"/>
                  </a:solidFill>
                </a:rPr>
                <a:t>TaxInc</a:t>
              </a:r>
              <a:endParaRPr lang="en-US" sz="1600">
                <a:solidFill>
                  <a:schemeClr val="bg2"/>
                </a:solidFill>
              </a:endParaRPr>
            </a:p>
          </p:txBody>
        </p:sp>
        <p:sp>
          <p:nvSpPr>
            <p:cNvPr id="21517" name="AutoShape 13"/>
            <p:cNvSpPr>
              <a:spLocks noChangeArrowheads="1"/>
            </p:cNvSpPr>
            <p:nvPr/>
          </p:nvSpPr>
          <p:spPr bwMode="auto">
            <a:xfrm>
              <a:off x="1680" y="3038"/>
              <a:ext cx="395" cy="231"/>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8" name="Text Box 14"/>
            <p:cNvSpPr txBox="1">
              <a:spLocks noChangeArrowheads="1"/>
            </p:cNvSpPr>
            <p:nvPr/>
          </p:nvSpPr>
          <p:spPr bwMode="auto">
            <a:xfrm>
              <a:off x="1632" y="3038"/>
              <a:ext cx="432"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800000"/>
                  </a:solidFill>
                </a:rPr>
                <a:t>YES</a:t>
              </a:r>
              <a:endParaRPr lang="en-US" sz="1600">
                <a:solidFill>
                  <a:schemeClr val="bg2"/>
                </a:solidFill>
              </a:endParaRPr>
            </a:p>
          </p:txBody>
        </p:sp>
        <p:sp>
          <p:nvSpPr>
            <p:cNvPr id="21519" name="AutoShape 15"/>
            <p:cNvSpPr>
              <a:spLocks noChangeArrowheads="1"/>
            </p:cNvSpPr>
            <p:nvPr/>
          </p:nvSpPr>
          <p:spPr bwMode="auto">
            <a:xfrm>
              <a:off x="740" y="3049"/>
              <a:ext cx="412" cy="229"/>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20" name="Text Box 16"/>
            <p:cNvSpPr txBox="1">
              <a:spLocks noChangeArrowheads="1"/>
            </p:cNvSpPr>
            <p:nvPr/>
          </p:nvSpPr>
          <p:spPr bwMode="auto">
            <a:xfrm>
              <a:off x="814" y="3040"/>
              <a:ext cx="281"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800000"/>
                  </a:solidFill>
                </a:rPr>
                <a:t>NO</a:t>
              </a:r>
              <a:endParaRPr lang="en-US" sz="1600">
                <a:solidFill>
                  <a:schemeClr val="bg2"/>
                </a:solidFill>
              </a:endParaRPr>
            </a:p>
          </p:txBody>
        </p:sp>
        <p:sp>
          <p:nvSpPr>
            <p:cNvPr id="21521" name="AutoShape 17"/>
            <p:cNvSpPr>
              <a:spLocks noChangeArrowheads="1"/>
            </p:cNvSpPr>
            <p:nvPr/>
          </p:nvSpPr>
          <p:spPr bwMode="auto">
            <a:xfrm>
              <a:off x="384" y="2051"/>
              <a:ext cx="432" cy="219"/>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22" name="Text Box 18"/>
            <p:cNvSpPr txBox="1">
              <a:spLocks noChangeArrowheads="1"/>
            </p:cNvSpPr>
            <p:nvPr/>
          </p:nvSpPr>
          <p:spPr bwMode="auto">
            <a:xfrm>
              <a:off x="458" y="2042"/>
              <a:ext cx="281"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800000"/>
                  </a:solidFill>
                </a:rPr>
                <a:t>NO</a:t>
              </a:r>
              <a:endParaRPr lang="en-US" sz="1600">
                <a:solidFill>
                  <a:srgbClr val="00FFFF"/>
                </a:solidFill>
              </a:endParaRPr>
            </a:p>
          </p:txBody>
        </p:sp>
        <p:sp>
          <p:nvSpPr>
            <p:cNvPr id="21523" name="AutoShape 19"/>
            <p:cNvSpPr>
              <a:spLocks noChangeArrowheads="1"/>
            </p:cNvSpPr>
            <p:nvPr/>
          </p:nvSpPr>
          <p:spPr bwMode="auto">
            <a:xfrm>
              <a:off x="2208" y="2558"/>
              <a:ext cx="432" cy="240"/>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24" name="Text Box 20"/>
            <p:cNvSpPr txBox="1">
              <a:spLocks noChangeArrowheads="1"/>
            </p:cNvSpPr>
            <p:nvPr/>
          </p:nvSpPr>
          <p:spPr bwMode="auto">
            <a:xfrm>
              <a:off x="2270" y="2558"/>
              <a:ext cx="281"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800000"/>
                  </a:solidFill>
                </a:rPr>
                <a:t>NO</a:t>
              </a:r>
              <a:endParaRPr lang="en-US" sz="1600">
                <a:solidFill>
                  <a:schemeClr val="bg2"/>
                </a:solidFill>
              </a:endParaRPr>
            </a:p>
          </p:txBody>
        </p:sp>
        <p:sp>
          <p:nvSpPr>
            <p:cNvPr id="21525" name="Text Box 21"/>
            <p:cNvSpPr txBox="1">
              <a:spLocks noChangeArrowheads="1"/>
            </p:cNvSpPr>
            <p:nvPr/>
          </p:nvSpPr>
          <p:spPr bwMode="auto">
            <a:xfrm>
              <a:off x="484" y="1750"/>
              <a:ext cx="3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Yes</a:t>
              </a:r>
              <a:endParaRPr lang="en-US" sz="1600">
                <a:solidFill>
                  <a:schemeClr val="bg2"/>
                </a:solidFill>
              </a:endParaRPr>
            </a:p>
          </p:txBody>
        </p:sp>
        <p:sp>
          <p:nvSpPr>
            <p:cNvPr id="21526" name="Text Box 22"/>
            <p:cNvSpPr txBox="1">
              <a:spLocks noChangeArrowheads="1"/>
            </p:cNvSpPr>
            <p:nvPr/>
          </p:nvSpPr>
          <p:spPr bwMode="auto">
            <a:xfrm>
              <a:off x="1654" y="1750"/>
              <a:ext cx="255"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No</a:t>
              </a:r>
              <a:endParaRPr lang="en-US" sz="1600">
                <a:solidFill>
                  <a:schemeClr val="bg2"/>
                </a:solidFill>
              </a:endParaRPr>
            </a:p>
          </p:txBody>
        </p:sp>
        <p:sp>
          <p:nvSpPr>
            <p:cNvPr id="21527" name="Text Box 23"/>
            <p:cNvSpPr txBox="1">
              <a:spLocks noChangeArrowheads="1"/>
            </p:cNvSpPr>
            <p:nvPr/>
          </p:nvSpPr>
          <p:spPr bwMode="auto">
            <a:xfrm>
              <a:off x="2301" y="2232"/>
              <a:ext cx="53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Married</a:t>
              </a:r>
              <a:r>
                <a:rPr lang="en-US" sz="1600">
                  <a:solidFill>
                    <a:schemeClr val="bg2"/>
                  </a:solidFill>
                </a:rPr>
                <a:t> </a:t>
              </a:r>
            </a:p>
          </p:txBody>
        </p:sp>
        <p:sp>
          <p:nvSpPr>
            <p:cNvPr id="21528" name="Text Box 24"/>
            <p:cNvSpPr txBox="1">
              <a:spLocks noChangeArrowheads="1"/>
            </p:cNvSpPr>
            <p:nvPr/>
          </p:nvSpPr>
          <p:spPr bwMode="auto">
            <a:xfrm>
              <a:off x="945" y="2250"/>
              <a:ext cx="95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Single, Divorced</a:t>
              </a:r>
              <a:endParaRPr lang="en-US" sz="1600">
                <a:solidFill>
                  <a:schemeClr val="bg2"/>
                </a:solidFill>
              </a:endParaRPr>
            </a:p>
          </p:txBody>
        </p:sp>
        <p:sp>
          <p:nvSpPr>
            <p:cNvPr id="21529" name="Text Box 25"/>
            <p:cNvSpPr txBox="1">
              <a:spLocks noChangeArrowheads="1"/>
            </p:cNvSpPr>
            <p:nvPr/>
          </p:nvSpPr>
          <p:spPr bwMode="auto">
            <a:xfrm>
              <a:off x="654" y="2749"/>
              <a:ext cx="41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&lt; 80K</a:t>
              </a:r>
              <a:endParaRPr lang="en-US" sz="1600">
                <a:solidFill>
                  <a:schemeClr val="bg2"/>
                </a:solidFill>
              </a:endParaRPr>
            </a:p>
          </p:txBody>
        </p:sp>
        <p:sp>
          <p:nvSpPr>
            <p:cNvPr id="21530" name="Text Box 26"/>
            <p:cNvSpPr txBox="1">
              <a:spLocks noChangeArrowheads="1"/>
            </p:cNvSpPr>
            <p:nvPr/>
          </p:nvSpPr>
          <p:spPr bwMode="auto">
            <a:xfrm>
              <a:off x="1772" y="2749"/>
              <a:ext cx="41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&gt; 80K</a:t>
              </a:r>
              <a:endParaRPr lang="en-US" sz="1600">
                <a:solidFill>
                  <a:schemeClr val="bg2"/>
                </a:solidFill>
              </a:endParaRPr>
            </a:p>
          </p:txBody>
        </p:sp>
      </p:grpSp>
      <p:graphicFrame>
        <p:nvGraphicFramePr>
          <p:cNvPr id="21531" name="Object 27"/>
          <p:cNvGraphicFramePr>
            <a:graphicFrameLocks noChangeAspect="1"/>
          </p:cNvGraphicFramePr>
          <p:nvPr/>
        </p:nvGraphicFramePr>
        <p:xfrm>
          <a:off x="4953000" y="2035175"/>
          <a:ext cx="3343275" cy="1133475"/>
        </p:xfrm>
        <a:graphic>
          <a:graphicData uri="http://schemas.openxmlformats.org/presentationml/2006/ole">
            <mc:AlternateContent xmlns:mc="http://schemas.openxmlformats.org/markup-compatibility/2006">
              <mc:Choice xmlns:v="urn:schemas-microsoft-com:vml" Requires="v">
                <p:oleObj spid="_x0000_s30804" name="Document" r:id="rId3" imgW="4651200" imgH="1576440" progId="Word.Document.8">
                  <p:embed/>
                </p:oleObj>
              </mc:Choice>
              <mc:Fallback>
                <p:oleObj name="Document" r:id="rId3" imgW="4651200" imgH="157644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035175"/>
                        <a:ext cx="3343275"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32" name="Text Box 28"/>
          <p:cNvSpPr txBox="1">
            <a:spLocks noChangeArrowheads="1"/>
          </p:cNvSpPr>
          <p:nvPr/>
        </p:nvSpPr>
        <p:spPr bwMode="auto">
          <a:xfrm>
            <a:off x="4800600" y="1577975"/>
            <a:ext cx="160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lnSpc>
                <a:spcPct val="80000"/>
              </a:lnSpc>
              <a:spcBef>
                <a:spcPct val="20000"/>
              </a:spcBef>
              <a:buClr>
                <a:schemeClr val="accent2"/>
              </a:buClr>
              <a:buSzPct val="75000"/>
              <a:buFont typeface="Monotype Sorts" pitchFamily="2" charset="2"/>
              <a:buNone/>
            </a:pPr>
            <a:r>
              <a:rPr lang="en-US" sz="2000" b="1">
                <a:solidFill>
                  <a:schemeClr val="tx2"/>
                </a:solidFill>
              </a:rPr>
              <a:t>Test Data</a:t>
            </a:r>
            <a:endParaRPr lang="en-US" sz="2000">
              <a:solidFill>
                <a:schemeClr val="bg2"/>
              </a:solidFill>
            </a:endParaRPr>
          </a:p>
        </p:txBody>
      </p:sp>
      <p:sp>
        <p:nvSpPr>
          <p:cNvPr id="21533" name="Line 29"/>
          <p:cNvSpPr>
            <a:spLocks noChangeShapeType="1"/>
          </p:cNvSpPr>
          <p:nvPr/>
        </p:nvSpPr>
        <p:spPr bwMode="auto">
          <a:xfrm flipH="1">
            <a:off x="2667000" y="2263775"/>
            <a:ext cx="2362200" cy="685800"/>
          </a:xfrm>
          <a:prstGeom prst="line">
            <a:avLst/>
          </a:prstGeom>
          <a:noFill/>
          <a:ln w="15875">
            <a:solidFill>
              <a:srgbClr val="FF0000"/>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6042350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Apply Model to Test Data</a:t>
            </a:r>
          </a:p>
        </p:txBody>
      </p:sp>
      <p:sp>
        <p:nvSpPr>
          <p:cNvPr id="22531" name="Line 3"/>
          <p:cNvSpPr>
            <a:spLocks noChangeShapeType="1"/>
          </p:cNvSpPr>
          <p:nvPr/>
        </p:nvSpPr>
        <p:spPr bwMode="auto">
          <a:xfrm>
            <a:off x="2898775" y="4932363"/>
            <a:ext cx="266700" cy="6461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32" name="Line 4"/>
          <p:cNvSpPr>
            <a:spLocks noChangeShapeType="1"/>
          </p:cNvSpPr>
          <p:nvPr/>
        </p:nvSpPr>
        <p:spPr bwMode="auto">
          <a:xfrm flipH="1">
            <a:off x="1658938" y="4932363"/>
            <a:ext cx="355600" cy="6461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33" name="Line 5"/>
          <p:cNvSpPr>
            <a:spLocks noChangeShapeType="1"/>
          </p:cNvSpPr>
          <p:nvPr/>
        </p:nvSpPr>
        <p:spPr bwMode="auto">
          <a:xfrm flipH="1">
            <a:off x="2366963" y="3957638"/>
            <a:ext cx="442912" cy="6492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34" name="Line 6"/>
          <p:cNvSpPr>
            <a:spLocks noChangeShapeType="1"/>
          </p:cNvSpPr>
          <p:nvPr/>
        </p:nvSpPr>
        <p:spPr bwMode="auto">
          <a:xfrm>
            <a:off x="3695700" y="3957638"/>
            <a:ext cx="531813" cy="6492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35" name="Line 7"/>
          <p:cNvSpPr>
            <a:spLocks noChangeShapeType="1"/>
          </p:cNvSpPr>
          <p:nvPr/>
        </p:nvSpPr>
        <p:spPr bwMode="auto">
          <a:xfrm>
            <a:off x="2544763" y="3067050"/>
            <a:ext cx="620712" cy="5683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36" name="Line 8"/>
          <p:cNvSpPr>
            <a:spLocks noChangeShapeType="1"/>
          </p:cNvSpPr>
          <p:nvPr/>
        </p:nvSpPr>
        <p:spPr bwMode="auto">
          <a:xfrm flipH="1">
            <a:off x="1039813" y="3067050"/>
            <a:ext cx="619125" cy="56832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37" name="Text Box 9"/>
          <p:cNvSpPr txBox="1">
            <a:spLocks noChangeArrowheads="1"/>
          </p:cNvSpPr>
          <p:nvPr/>
        </p:nvSpPr>
        <p:spPr bwMode="auto">
          <a:xfrm>
            <a:off x="1606550" y="2743200"/>
            <a:ext cx="1027113"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2D1993"/>
                </a:solidFill>
              </a:rPr>
              <a:t>Refund</a:t>
            </a:r>
            <a:endParaRPr lang="en-US" sz="1600">
              <a:solidFill>
                <a:schemeClr val="bg2"/>
              </a:solidFill>
            </a:endParaRPr>
          </a:p>
        </p:txBody>
      </p:sp>
      <p:sp>
        <p:nvSpPr>
          <p:cNvPr id="22538" name="Text Box 10"/>
          <p:cNvSpPr txBox="1">
            <a:spLocks noChangeArrowheads="1"/>
          </p:cNvSpPr>
          <p:nvPr/>
        </p:nvSpPr>
        <p:spPr bwMode="auto">
          <a:xfrm>
            <a:off x="2720975" y="3635375"/>
            <a:ext cx="1025525" cy="347663"/>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2D1993"/>
                </a:solidFill>
              </a:rPr>
              <a:t>MarSt</a:t>
            </a:r>
            <a:endParaRPr lang="en-US" sz="1600">
              <a:solidFill>
                <a:schemeClr val="bg2"/>
              </a:solidFill>
            </a:endParaRPr>
          </a:p>
        </p:txBody>
      </p:sp>
      <p:sp>
        <p:nvSpPr>
          <p:cNvPr id="22539" name="Text Box 11"/>
          <p:cNvSpPr txBox="1">
            <a:spLocks noChangeArrowheads="1"/>
          </p:cNvSpPr>
          <p:nvPr/>
        </p:nvSpPr>
        <p:spPr bwMode="auto">
          <a:xfrm>
            <a:off x="1925638" y="4606925"/>
            <a:ext cx="1062037"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2D1993"/>
                </a:solidFill>
              </a:rPr>
              <a:t>TaxInc</a:t>
            </a:r>
            <a:endParaRPr lang="en-US" sz="1600">
              <a:solidFill>
                <a:schemeClr val="bg2"/>
              </a:solidFill>
            </a:endParaRPr>
          </a:p>
        </p:txBody>
      </p:sp>
      <p:sp>
        <p:nvSpPr>
          <p:cNvPr id="22540" name="AutoShape 12"/>
          <p:cNvSpPr>
            <a:spLocks noChangeArrowheads="1"/>
          </p:cNvSpPr>
          <p:nvPr/>
        </p:nvSpPr>
        <p:spPr bwMode="auto">
          <a:xfrm>
            <a:off x="2941638" y="5575300"/>
            <a:ext cx="688975" cy="449263"/>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41" name="Text Box 13"/>
          <p:cNvSpPr txBox="1">
            <a:spLocks noChangeArrowheads="1"/>
          </p:cNvSpPr>
          <p:nvPr/>
        </p:nvSpPr>
        <p:spPr bwMode="auto">
          <a:xfrm>
            <a:off x="2859088" y="5575300"/>
            <a:ext cx="75088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800000"/>
                </a:solidFill>
              </a:rPr>
              <a:t>YES</a:t>
            </a:r>
            <a:endParaRPr lang="en-US" sz="1600">
              <a:solidFill>
                <a:schemeClr val="bg2"/>
              </a:solidFill>
            </a:endParaRPr>
          </a:p>
        </p:txBody>
      </p:sp>
      <p:sp>
        <p:nvSpPr>
          <p:cNvPr id="22542" name="AutoShape 14"/>
          <p:cNvSpPr>
            <a:spLocks noChangeArrowheads="1"/>
          </p:cNvSpPr>
          <p:nvPr/>
        </p:nvSpPr>
        <p:spPr bwMode="auto">
          <a:xfrm>
            <a:off x="1304925" y="5595938"/>
            <a:ext cx="717550" cy="44608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43" name="Text Box 15"/>
          <p:cNvSpPr txBox="1">
            <a:spLocks noChangeArrowheads="1"/>
          </p:cNvSpPr>
          <p:nvPr/>
        </p:nvSpPr>
        <p:spPr bwMode="auto">
          <a:xfrm>
            <a:off x="1435100" y="5578475"/>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800000"/>
                </a:solidFill>
              </a:rPr>
              <a:t>NO</a:t>
            </a:r>
            <a:endParaRPr lang="en-US" sz="1600">
              <a:solidFill>
                <a:schemeClr val="bg2"/>
              </a:solidFill>
            </a:endParaRPr>
          </a:p>
        </p:txBody>
      </p:sp>
      <p:sp>
        <p:nvSpPr>
          <p:cNvPr id="22544" name="AutoShape 16"/>
          <p:cNvSpPr>
            <a:spLocks noChangeArrowheads="1"/>
          </p:cNvSpPr>
          <p:nvPr/>
        </p:nvSpPr>
        <p:spPr bwMode="auto">
          <a:xfrm>
            <a:off x="685800" y="3652838"/>
            <a:ext cx="752475" cy="42703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45" name="Text Box 17"/>
          <p:cNvSpPr txBox="1">
            <a:spLocks noChangeArrowheads="1"/>
          </p:cNvSpPr>
          <p:nvPr/>
        </p:nvSpPr>
        <p:spPr bwMode="auto">
          <a:xfrm>
            <a:off x="814388" y="3635375"/>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800000"/>
                </a:solidFill>
              </a:rPr>
              <a:t>NO</a:t>
            </a:r>
            <a:endParaRPr lang="en-US" sz="1600">
              <a:solidFill>
                <a:srgbClr val="00FFFF"/>
              </a:solidFill>
            </a:endParaRPr>
          </a:p>
        </p:txBody>
      </p:sp>
      <p:sp>
        <p:nvSpPr>
          <p:cNvPr id="22546" name="AutoShape 18"/>
          <p:cNvSpPr>
            <a:spLocks noChangeArrowheads="1"/>
          </p:cNvSpPr>
          <p:nvPr/>
        </p:nvSpPr>
        <p:spPr bwMode="auto">
          <a:xfrm>
            <a:off x="3860800" y="4640263"/>
            <a:ext cx="752475" cy="466725"/>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47" name="Text Box 19"/>
          <p:cNvSpPr txBox="1">
            <a:spLocks noChangeArrowheads="1"/>
          </p:cNvSpPr>
          <p:nvPr/>
        </p:nvSpPr>
        <p:spPr bwMode="auto">
          <a:xfrm>
            <a:off x="3968750" y="4640263"/>
            <a:ext cx="4905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800000"/>
                </a:solidFill>
              </a:rPr>
              <a:t>NO</a:t>
            </a:r>
            <a:endParaRPr lang="en-US" sz="1600">
              <a:solidFill>
                <a:schemeClr val="bg2"/>
              </a:solidFill>
            </a:endParaRPr>
          </a:p>
        </p:txBody>
      </p:sp>
      <p:sp>
        <p:nvSpPr>
          <p:cNvPr id="22548" name="Text Box 20"/>
          <p:cNvSpPr txBox="1">
            <a:spLocks noChangeArrowheads="1"/>
          </p:cNvSpPr>
          <p:nvPr/>
        </p:nvSpPr>
        <p:spPr bwMode="auto">
          <a:xfrm>
            <a:off x="860425" y="3067050"/>
            <a:ext cx="533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Yes</a:t>
            </a:r>
            <a:endParaRPr lang="en-US" sz="1600">
              <a:solidFill>
                <a:schemeClr val="bg2"/>
              </a:solidFill>
            </a:endParaRPr>
          </a:p>
        </p:txBody>
      </p:sp>
      <p:sp>
        <p:nvSpPr>
          <p:cNvPr id="22549" name="Text Box 21"/>
          <p:cNvSpPr txBox="1">
            <a:spLocks noChangeArrowheads="1"/>
          </p:cNvSpPr>
          <p:nvPr/>
        </p:nvSpPr>
        <p:spPr bwMode="auto">
          <a:xfrm>
            <a:off x="2897188" y="3067050"/>
            <a:ext cx="442912"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solidFill>
                  <a:srgbClr val="FF0000"/>
                </a:solidFill>
              </a:rPr>
              <a:t>No</a:t>
            </a:r>
          </a:p>
        </p:txBody>
      </p:sp>
      <p:sp>
        <p:nvSpPr>
          <p:cNvPr id="22550" name="Text Box 22"/>
          <p:cNvSpPr txBox="1">
            <a:spLocks noChangeArrowheads="1"/>
          </p:cNvSpPr>
          <p:nvPr/>
        </p:nvSpPr>
        <p:spPr bwMode="auto">
          <a:xfrm>
            <a:off x="4022725" y="4005263"/>
            <a:ext cx="9302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Married</a:t>
            </a:r>
            <a:r>
              <a:rPr lang="en-US" sz="1600">
                <a:solidFill>
                  <a:schemeClr val="bg2"/>
                </a:solidFill>
              </a:rPr>
              <a:t> </a:t>
            </a:r>
          </a:p>
        </p:txBody>
      </p:sp>
      <p:sp>
        <p:nvSpPr>
          <p:cNvPr id="22551" name="Text Box 23"/>
          <p:cNvSpPr txBox="1">
            <a:spLocks noChangeArrowheads="1"/>
          </p:cNvSpPr>
          <p:nvPr/>
        </p:nvSpPr>
        <p:spPr bwMode="auto">
          <a:xfrm>
            <a:off x="1662113" y="4040188"/>
            <a:ext cx="16605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Single, Divorced</a:t>
            </a:r>
            <a:endParaRPr lang="en-US" sz="1600">
              <a:solidFill>
                <a:schemeClr val="bg2"/>
              </a:solidFill>
            </a:endParaRPr>
          </a:p>
        </p:txBody>
      </p:sp>
      <p:sp>
        <p:nvSpPr>
          <p:cNvPr id="22552" name="Text Box 24"/>
          <p:cNvSpPr txBox="1">
            <a:spLocks noChangeArrowheads="1"/>
          </p:cNvSpPr>
          <p:nvPr/>
        </p:nvSpPr>
        <p:spPr bwMode="auto">
          <a:xfrm>
            <a:off x="1155700" y="5011738"/>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&lt; 80K</a:t>
            </a:r>
            <a:endParaRPr lang="en-US" sz="1600">
              <a:solidFill>
                <a:schemeClr val="bg2"/>
              </a:solidFill>
            </a:endParaRPr>
          </a:p>
        </p:txBody>
      </p:sp>
      <p:sp>
        <p:nvSpPr>
          <p:cNvPr id="22553" name="Text Box 25"/>
          <p:cNvSpPr txBox="1">
            <a:spLocks noChangeArrowheads="1"/>
          </p:cNvSpPr>
          <p:nvPr/>
        </p:nvSpPr>
        <p:spPr bwMode="auto">
          <a:xfrm>
            <a:off x="3101975" y="5011738"/>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&gt; 80K</a:t>
            </a:r>
            <a:endParaRPr lang="en-US" sz="1600">
              <a:solidFill>
                <a:schemeClr val="bg2"/>
              </a:solidFill>
            </a:endParaRPr>
          </a:p>
        </p:txBody>
      </p:sp>
      <p:graphicFrame>
        <p:nvGraphicFramePr>
          <p:cNvPr id="22554" name="Object 26"/>
          <p:cNvGraphicFramePr>
            <a:graphicFrameLocks noChangeAspect="1"/>
          </p:cNvGraphicFramePr>
          <p:nvPr/>
        </p:nvGraphicFramePr>
        <p:xfrm>
          <a:off x="4953000" y="1981200"/>
          <a:ext cx="3343275" cy="1133475"/>
        </p:xfrm>
        <a:graphic>
          <a:graphicData uri="http://schemas.openxmlformats.org/presentationml/2006/ole">
            <mc:AlternateContent xmlns:mc="http://schemas.openxmlformats.org/markup-compatibility/2006">
              <mc:Choice xmlns:v="urn:schemas-microsoft-com:vml" Requires="v">
                <p:oleObj spid="_x0000_s31828" name="Document" r:id="rId3" imgW="4651200" imgH="1576440" progId="Word.Document.8">
                  <p:embed/>
                </p:oleObj>
              </mc:Choice>
              <mc:Fallback>
                <p:oleObj name="Document" r:id="rId3" imgW="4651200" imgH="157644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981200"/>
                        <a:ext cx="3343275"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55" name="Text Box 27"/>
          <p:cNvSpPr txBox="1">
            <a:spLocks noChangeArrowheads="1"/>
          </p:cNvSpPr>
          <p:nvPr/>
        </p:nvSpPr>
        <p:spPr bwMode="auto">
          <a:xfrm>
            <a:off x="4800600" y="1524000"/>
            <a:ext cx="160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lnSpc>
                <a:spcPct val="80000"/>
              </a:lnSpc>
              <a:spcBef>
                <a:spcPct val="20000"/>
              </a:spcBef>
              <a:buClr>
                <a:schemeClr val="accent2"/>
              </a:buClr>
              <a:buSzPct val="75000"/>
              <a:buFont typeface="Monotype Sorts" pitchFamily="2" charset="2"/>
              <a:buNone/>
            </a:pPr>
            <a:r>
              <a:rPr lang="en-US" sz="2000" b="1">
                <a:solidFill>
                  <a:schemeClr val="tx2"/>
                </a:solidFill>
              </a:rPr>
              <a:t>Test Data</a:t>
            </a:r>
            <a:endParaRPr lang="en-US" sz="2000">
              <a:solidFill>
                <a:schemeClr val="bg2"/>
              </a:solidFill>
            </a:endParaRPr>
          </a:p>
        </p:txBody>
      </p:sp>
      <p:sp>
        <p:nvSpPr>
          <p:cNvPr id="22556" name="Line 28"/>
          <p:cNvSpPr>
            <a:spLocks noChangeShapeType="1"/>
          </p:cNvSpPr>
          <p:nvPr/>
        </p:nvSpPr>
        <p:spPr bwMode="auto">
          <a:xfrm flipH="1">
            <a:off x="3352800" y="2743200"/>
            <a:ext cx="1600200" cy="457200"/>
          </a:xfrm>
          <a:prstGeom prst="line">
            <a:avLst/>
          </a:prstGeom>
          <a:noFill/>
          <a:ln w="15875">
            <a:solidFill>
              <a:srgbClr val="FF00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9471480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t>Apply Model to Test Data</a:t>
            </a:r>
          </a:p>
        </p:txBody>
      </p:sp>
      <p:sp>
        <p:nvSpPr>
          <p:cNvPr id="23555" name="Line 3"/>
          <p:cNvSpPr>
            <a:spLocks noChangeShapeType="1"/>
          </p:cNvSpPr>
          <p:nvPr/>
        </p:nvSpPr>
        <p:spPr bwMode="auto">
          <a:xfrm>
            <a:off x="2898775" y="4910138"/>
            <a:ext cx="266700" cy="6461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56" name="Line 4"/>
          <p:cNvSpPr>
            <a:spLocks noChangeShapeType="1"/>
          </p:cNvSpPr>
          <p:nvPr/>
        </p:nvSpPr>
        <p:spPr bwMode="auto">
          <a:xfrm flipH="1">
            <a:off x="1658938" y="4910138"/>
            <a:ext cx="355600" cy="6461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57" name="Line 5"/>
          <p:cNvSpPr>
            <a:spLocks noChangeShapeType="1"/>
          </p:cNvSpPr>
          <p:nvPr/>
        </p:nvSpPr>
        <p:spPr bwMode="auto">
          <a:xfrm flipH="1">
            <a:off x="2366963" y="3935413"/>
            <a:ext cx="442912" cy="6492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58" name="Line 6"/>
          <p:cNvSpPr>
            <a:spLocks noChangeShapeType="1"/>
          </p:cNvSpPr>
          <p:nvPr/>
        </p:nvSpPr>
        <p:spPr bwMode="auto">
          <a:xfrm>
            <a:off x="3695700" y="3935413"/>
            <a:ext cx="531813" cy="6492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59" name="Line 7"/>
          <p:cNvSpPr>
            <a:spLocks noChangeShapeType="1"/>
          </p:cNvSpPr>
          <p:nvPr/>
        </p:nvSpPr>
        <p:spPr bwMode="auto">
          <a:xfrm>
            <a:off x="2544763" y="3044825"/>
            <a:ext cx="620712" cy="5683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60" name="Line 8"/>
          <p:cNvSpPr>
            <a:spLocks noChangeShapeType="1"/>
          </p:cNvSpPr>
          <p:nvPr/>
        </p:nvSpPr>
        <p:spPr bwMode="auto">
          <a:xfrm flipH="1">
            <a:off x="1039813" y="3044825"/>
            <a:ext cx="619125" cy="56832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61" name="Text Box 9"/>
          <p:cNvSpPr txBox="1">
            <a:spLocks noChangeArrowheads="1"/>
          </p:cNvSpPr>
          <p:nvPr/>
        </p:nvSpPr>
        <p:spPr bwMode="auto">
          <a:xfrm>
            <a:off x="1606550" y="2720975"/>
            <a:ext cx="1027113"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2D1993"/>
                </a:solidFill>
              </a:rPr>
              <a:t>Refund</a:t>
            </a:r>
            <a:endParaRPr lang="en-US" sz="1600">
              <a:solidFill>
                <a:schemeClr val="bg2"/>
              </a:solidFill>
            </a:endParaRPr>
          </a:p>
        </p:txBody>
      </p:sp>
      <p:sp>
        <p:nvSpPr>
          <p:cNvPr id="23562" name="Text Box 10"/>
          <p:cNvSpPr txBox="1">
            <a:spLocks noChangeArrowheads="1"/>
          </p:cNvSpPr>
          <p:nvPr/>
        </p:nvSpPr>
        <p:spPr bwMode="auto">
          <a:xfrm>
            <a:off x="2720975" y="3613150"/>
            <a:ext cx="1025525" cy="347663"/>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2D1993"/>
                </a:solidFill>
              </a:rPr>
              <a:t>MarSt</a:t>
            </a:r>
            <a:endParaRPr lang="en-US" sz="1600">
              <a:solidFill>
                <a:schemeClr val="bg2"/>
              </a:solidFill>
            </a:endParaRPr>
          </a:p>
        </p:txBody>
      </p:sp>
      <p:sp>
        <p:nvSpPr>
          <p:cNvPr id="23563" name="Text Box 11"/>
          <p:cNvSpPr txBox="1">
            <a:spLocks noChangeArrowheads="1"/>
          </p:cNvSpPr>
          <p:nvPr/>
        </p:nvSpPr>
        <p:spPr bwMode="auto">
          <a:xfrm>
            <a:off x="1925638" y="4584700"/>
            <a:ext cx="1062037"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2D1993"/>
                </a:solidFill>
              </a:rPr>
              <a:t>TaxInc</a:t>
            </a:r>
            <a:endParaRPr lang="en-US" sz="1600">
              <a:solidFill>
                <a:schemeClr val="bg2"/>
              </a:solidFill>
            </a:endParaRPr>
          </a:p>
        </p:txBody>
      </p:sp>
      <p:sp>
        <p:nvSpPr>
          <p:cNvPr id="23564" name="AutoShape 12"/>
          <p:cNvSpPr>
            <a:spLocks noChangeArrowheads="1"/>
          </p:cNvSpPr>
          <p:nvPr/>
        </p:nvSpPr>
        <p:spPr bwMode="auto">
          <a:xfrm>
            <a:off x="2941638" y="5553075"/>
            <a:ext cx="688975" cy="449263"/>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65" name="Text Box 13"/>
          <p:cNvSpPr txBox="1">
            <a:spLocks noChangeArrowheads="1"/>
          </p:cNvSpPr>
          <p:nvPr/>
        </p:nvSpPr>
        <p:spPr bwMode="auto">
          <a:xfrm>
            <a:off x="2859088" y="5553075"/>
            <a:ext cx="75088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800000"/>
                </a:solidFill>
              </a:rPr>
              <a:t>YES</a:t>
            </a:r>
            <a:endParaRPr lang="en-US" sz="1600">
              <a:solidFill>
                <a:schemeClr val="bg2"/>
              </a:solidFill>
            </a:endParaRPr>
          </a:p>
        </p:txBody>
      </p:sp>
      <p:sp>
        <p:nvSpPr>
          <p:cNvPr id="23566" name="AutoShape 14"/>
          <p:cNvSpPr>
            <a:spLocks noChangeArrowheads="1"/>
          </p:cNvSpPr>
          <p:nvPr/>
        </p:nvSpPr>
        <p:spPr bwMode="auto">
          <a:xfrm>
            <a:off x="1304925" y="5573713"/>
            <a:ext cx="717550" cy="44608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67" name="Text Box 15"/>
          <p:cNvSpPr txBox="1">
            <a:spLocks noChangeArrowheads="1"/>
          </p:cNvSpPr>
          <p:nvPr/>
        </p:nvSpPr>
        <p:spPr bwMode="auto">
          <a:xfrm>
            <a:off x="1435100" y="5556250"/>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800000"/>
                </a:solidFill>
              </a:rPr>
              <a:t>NO</a:t>
            </a:r>
            <a:endParaRPr lang="en-US" sz="1600">
              <a:solidFill>
                <a:schemeClr val="bg2"/>
              </a:solidFill>
            </a:endParaRPr>
          </a:p>
        </p:txBody>
      </p:sp>
      <p:sp>
        <p:nvSpPr>
          <p:cNvPr id="23568" name="AutoShape 16"/>
          <p:cNvSpPr>
            <a:spLocks noChangeArrowheads="1"/>
          </p:cNvSpPr>
          <p:nvPr/>
        </p:nvSpPr>
        <p:spPr bwMode="auto">
          <a:xfrm>
            <a:off x="685800" y="3630613"/>
            <a:ext cx="752475" cy="42703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69" name="Text Box 17"/>
          <p:cNvSpPr txBox="1">
            <a:spLocks noChangeArrowheads="1"/>
          </p:cNvSpPr>
          <p:nvPr/>
        </p:nvSpPr>
        <p:spPr bwMode="auto">
          <a:xfrm>
            <a:off x="814388" y="3613150"/>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800000"/>
                </a:solidFill>
              </a:rPr>
              <a:t>NO</a:t>
            </a:r>
            <a:endParaRPr lang="en-US" sz="1600">
              <a:solidFill>
                <a:srgbClr val="00FFFF"/>
              </a:solidFill>
            </a:endParaRPr>
          </a:p>
        </p:txBody>
      </p:sp>
      <p:sp>
        <p:nvSpPr>
          <p:cNvPr id="23570" name="AutoShape 18"/>
          <p:cNvSpPr>
            <a:spLocks noChangeArrowheads="1"/>
          </p:cNvSpPr>
          <p:nvPr/>
        </p:nvSpPr>
        <p:spPr bwMode="auto">
          <a:xfrm>
            <a:off x="3860800" y="4618038"/>
            <a:ext cx="752475" cy="466725"/>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71" name="Text Box 19"/>
          <p:cNvSpPr txBox="1">
            <a:spLocks noChangeArrowheads="1"/>
          </p:cNvSpPr>
          <p:nvPr/>
        </p:nvSpPr>
        <p:spPr bwMode="auto">
          <a:xfrm>
            <a:off x="3968750" y="4618038"/>
            <a:ext cx="4905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800000"/>
                </a:solidFill>
              </a:rPr>
              <a:t>NO</a:t>
            </a:r>
            <a:endParaRPr lang="en-US" sz="1600">
              <a:solidFill>
                <a:schemeClr val="bg2"/>
              </a:solidFill>
            </a:endParaRPr>
          </a:p>
        </p:txBody>
      </p:sp>
      <p:sp>
        <p:nvSpPr>
          <p:cNvPr id="23572" name="Text Box 20"/>
          <p:cNvSpPr txBox="1">
            <a:spLocks noChangeArrowheads="1"/>
          </p:cNvSpPr>
          <p:nvPr/>
        </p:nvSpPr>
        <p:spPr bwMode="auto">
          <a:xfrm>
            <a:off x="860425" y="3044825"/>
            <a:ext cx="533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Yes</a:t>
            </a:r>
            <a:endParaRPr lang="en-US" sz="1600">
              <a:solidFill>
                <a:schemeClr val="bg2"/>
              </a:solidFill>
            </a:endParaRPr>
          </a:p>
        </p:txBody>
      </p:sp>
      <p:sp>
        <p:nvSpPr>
          <p:cNvPr id="23573" name="Text Box 21"/>
          <p:cNvSpPr txBox="1">
            <a:spLocks noChangeArrowheads="1"/>
          </p:cNvSpPr>
          <p:nvPr/>
        </p:nvSpPr>
        <p:spPr bwMode="auto">
          <a:xfrm>
            <a:off x="2897188" y="3044825"/>
            <a:ext cx="442912"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solidFill>
                  <a:srgbClr val="FF0000"/>
                </a:solidFill>
              </a:rPr>
              <a:t>No</a:t>
            </a:r>
          </a:p>
        </p:txBody>
      </p:sp>
      <p:sp>
        <p:nvSpPr>
          <p:cNvPr id="23574" name="Text Box 22"/>
          <p:cNvSpPr txBox="1">
            <a:spLocks noChangeArrowheads="1"/>
          </p:cNvSpPr>
          <p:nvPr/>
        </p:nvSpPr>
        <p:spPr bwMode="auto">
          <a:xfrm>
            <a:off x="4022725" y="3983038"/>
            <a:ext cx="9302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Married</a:t>
            </a:r>
            <a:r>
              <a:rPr lang="en-US" sz="1600">
                <a:solidFill>
                  <a:schemeClr val="bg2"/>
                </a:solidFill>
              </a:rPr>
              <a:t> </a:t>
            </a:r>
          </a:p>
        </p:txBody>
      </p:sp>
      <p:sp>
        <p:nvSpPr>
          <p:cNvPr id="23575" name="Text Box 23"/>
          <p:cNvSpPr txBox="1">
            <a:spLocks noChangeArrowheads="1"/>
          </p:cNvSpPr>
          <p:nvPr/>
        </p:nvSpPr>
        <p:spPr bwMode="auto">
          <a:xfrm>
            <a:off x="1662113" y="4017963"/>
            <a:ext cx="16605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Single, Divorced</a:t>
            </a:r>
            <a:endParaRPr lang="en-US" sz="1600">
              <a:solidFill>
                <a:schemeClr val="bg2"/>
              </a:solidFill>
            </a:endParaRPr>
          </a:p>
        </p:txBody>
      </p:sp>
      <p:sp>
        <p:nvSpPr>
          <p:cNvPr id="23576" name="Text Box 24"/>
          <p:cNvSpPr txBox="1">
            <a:spLocks noChangeArrowheads="1"/>
          </p:cNvSpPr>
          <p:nvPr/>
        </p:nvSpPr>
        <p:spPr bwMode="auto">
          <a:xfrm>
            <a:off x="1155700" y="4989513"/>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&lt; 80K</a:t>
            </a:r>
            <a:endParaRPr lang="en-US" sz="1600">
              <a:solidFill>
                <a:schemeClr val="bg2"/>
              </a:solidFill>
            </a:endParaRPr>
          </a:p>
        </p:txBody>
      </p:sp>
      <p:sp>
        <p:nvSpPr>
          <p:cNvPr id="23577" name="Text Box 25"/>
          <p:cNvSpPr txBox="1">
            <a:spLocks noChangeArrowheads="1"/>
          </p:cNvSpPr>
          <p:nvPr/>
        </p:nvSpPr>
        <p:spPr bwMode="auto">
          <a:xfrm>
            <a:off x="3101975" y="4989513"/>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&gt; 80K</a:t>
            </a:r>
            <a:endParaRPr lang="en-US" sz="1600">
              <a:solidFill>
                <a:schemeClr val="bg2"/>
              </a:solidFill>
            </a:endParaRPr>
          </a:p>
        </p:txBody>
      </p:sp>
      <p:graphicFrame>
        <p:nvGraphicFramePr>
          <p:cNvPr id="23578" name="Object 26"/>
          <p:cNvGraphicFramePr>
            <a:graphicFrameLocks noChangeAspect="1"/>
          </p:cNvGraphicFramePr>
          <p:nvPr/>
        </p:nvGraphicFramePr>
        <p:xfrm>
          <a:off x="4953000" y="1958975"/>
          <a:ext cx="3343275" cy="1133475"/>
        </p:xfrm>
        <a:graphic>
          <a:graphicData uri="http://schemas.openxmlformats.org/presentationml/2006/ole">
            <mc:AlternateContent xmlns:mc="http://schemas.openxmlformats.org/markup-compatibility/2006">
              <mc:Choice xmlns:v="urn:schemas-microsoft-com:vml" Requires="v">
                <p:oleObj spid="_x0000_s32852" name="Document" r:id="rId3" imgW="4651200" imgH="1576440" progId="Word.Document.8">
                  <p:embed/>
                </p:oleObj>
              </mc:Choice>
              <mc:Fallback>
                <p:oleObj name="Document" r:id="rId3" imgW="4651200" imgH="157644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958975"/>
                        <a:ext cx="3343275"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79" name="Text Box 27"/>
          <p:cNvSpPr txBox="1">
            <a:spLocks noChangeArrowheads="1"/>
          </p:cNvSpPr>
          <p:nvPr/>
        </p:nvSpPr>
        <p:spPr bwMode="auto">
          <a:xfrm>
            <a:off x="4800600" y="1501775"/>
            <a:ext cx="160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lnSpc>
                <a:spcPct val="80000"/>
              </a:lnSpc>
              <a:spcBef>
                <a:spcPct val="20000"/>
              </a:spcBef>
              <a:buClr>
                <a:schemeClr val="accent2"/>
              </a:buClr>
              <a:buSzPct val="75000"/>
              <a:buFont typeface="Monotype Sorts" pitchFamily="2" charset="2"/>
              <a:buNone/>
            </a:pPr>
            <a:r>
              <a:rPr lang="en-US" sz="2000" b="1">
                <a:solidFill>
                  <a:schemeClr val="tx2"/>
                </a:solidFill>
              </a:rPr>
              <a:t>Test Data</a:t>
            </a:r>
            <a:endParaRPr lang="en-US" sz="2000">
              <a:solidFill>
                <a:schemeClr val="bg2"/>
              </a:solidFill>
            </a:endParaRPr>
          </a:p>
        </p:txBody>
      </p:sp>
      <p:sp>
        <p:nvSpPr>
          <p:cNvPr id="23580" name="Line 28"/>
          <p:cNvSpPr>
            <a:spLocks noChangeShapeType="1"/>
          </p:cNvSpPr>
          <p:nvPr/>
        </p:nvSpPr>
        <p:spPr bwMode="auto">
          <a:xfrm flipH="1">
            <a:off x="3810000" y="2416175"/>
            <a:ext cx="2057400" cy="1295400"/>
          </a:xfrm>
          <a:prstGeom prst="line">
            <a:avLst/>
          </a:prstGeom>
          <a:noFill/>
          <a:ln w="15875">
            <a:solidFill>
              <a:srgbClr val="FF0000"/>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6158675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Apply Model to Test Data</a:t>
            </a:r>
          </a:p>
        </p:txBody>
      </p:sp>
      <p:sp>
        <p:nvSpPr>
          <p:cNvPr id="24579" name="Line 3"/>
          <p:cNvSpPr>
            <a:spLocks noChangeShapeType="1"/>
          </p:cNvSpPr>
          <p:nvPr/>
        </p:nvSpPr>
        <p:spPr bwMode="auto">
          <a:xfrm>
            <a:off x="2898775" y="4932363"/>
            <a:ext cx="266700" cy="6461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80" name="Line 4"/>
          <p:cNvSpPr>
            <a:spLocks noChangeShapeType="1"/>
          </p:cNvSpPr>
          <p:nvPr/>
        </p:nvSpPr>
        <p:spPr bwMode="auto">
          <a:xfrm flipH="1">
            <a:off x="1658938" y="4932363"/>
            <a:ext cx="355600" cy="6461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81" name="Line 5"/>
          <p:cNvSpPr>
            <a:spLocks noChangeShapeType="1"/>
          </p:cNvSpPr>
          <p:nvPr/>
        </p:nvSpPr>
        <p:spPr bwMode="auto">
          <a:xfrm flipH="1">
            <a:off x="2366963" y="3957638"/>
            <a:ext cx="442912" cy="6492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82" name="Line 6"/>
          <p:cNvSpPr>
            <a:spLocks noChangeShapeType="1"/>
          </p:cNvSpPr>
          <p:nvPr/>
        </p:nvSpPr>
        <p:spPr bwMode="auto">
          <a:xfrm>
            <a:off x="3695700" y="3957638"/>
            <a:ext cx="531813" cy="64928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83" name="Line 7"/>
          <p:cNvSpPr>
            <a:spLocks noChangeShapeType="1"/>
          </p:cNvSpPr>
          <p:nvPr/>
        </p:nvSpPr>
        <p:spPr bwMode="auto">
          <a:xfrm>
            <a:off x="2544763" y="3067050"/>
            <a:ext cx="620712" cy="5683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84" name="Line 8"/>
          <p:cNvSpPr>
            <a:spLocks noChangeShapeType="1"/>
          </p:cNvSpPr>
          <p:nvPr/>
        </p:nvSpPr>
        <p:spPr bwMode="auto">
          <a:xfrm flipH="1">
            <a:off x="1039813" y="3067050"/>
            <a:ext cx="619125" cy="56832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85" name="Text Box 9"/>
          <p:cNvSpPr txBox="1">
            <a:spLocks noChangeArrowheads="1"/>
          </p:cNvSpPr>
          <p:nvPr/>
        </p:nvSpPr>
        <p:spPr bwMode="auto">
          <a:xfrm>
            <a:off x="1606550" y="2743200"/>
            <a:ext cx="1027113"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2D1993"/>
                </a:solidFill>
              </a:rPr>
              <a:t>Refund</a:t>
            </a:r>
            <a:endParaRPr lang="en-US" sz="1600">
              <a:solidFill>
                <a:schemeClr val="bg2"/>
              </a:solidFill>
            </a:endParaRPr>
          </a:p>
        </p:txBody>
      </p:sp>
      <p:sp>
        <p:nvSpPr>
          <p:cNvPr id="24586" name="Text Box 10"/>
          <p:cNvSpPr txBox="1">
            <a:spLocks noChangeArrowheads="1"/>
          </p:cNvSpPr>
          <p:nvPr/>
        </p:nvSpPr>
        <p:spPr bwMode="auto">
          <a:xfrm>
            <a:off x="2720975" y="3635375"/>
            <a:ext cx="1025525" cy="347663"/>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2D1993"/>
                </a:solidFill>
              </a:rPr>
              <a:t>MarSt</a:t>
            </a:r>
            <a:endParaRPr lang="en-US" sz="1600">
              <a:solidFill>
                <a:schemeClr val="bg2"/>
              </a:solidFill>
            </a:endParaRPr>
          </a:p>
        </p:txBody>
      </p:sp>
      <p:sp>
        <p:nvSpPr>
          <p:cNvPr id="24587" name="Text Box 11"/>
          <p:cNvSpPr txBox="1">
            <a:spLocks noChangeArrowheads="1"/>
          </p:cNvSpPr>
          <p:nvPr/>
        </p:nvSpPr>
        <p:spPr bwMode="auto">
          <a:xfrm>
            <a:off x="1925638" y="4606925"/>
            <a:ext cx="1062037"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2D1993"/>
                </a:solidFill>
              </a:rPr>
              <a:t>TaxInc</a:t>
            </a:r>
            <a:endParaRPr lang="en-US" sz="1600">
              <a:solidFill>
                <a:schemeClr val="bg2"/>
              </a:solidFill>
            </a:endParaRPr>
          </a:p>
        </p:txBody>
      </p:sp>
      <p:sp>
        <p:nvSpPr>
          <p:cNvPr id="24588" name="AutoShape 12"/>
          <p:cNvSpPr>
            <a:spLocks noChangeArrowheads="1"/>
          </p:cNvSpPr>
          <p:nvPr/>
        </p:nvSpPr>
        <p:spPr bwMode="auto">
          <a:xfrm>
            <a:off x="2941638" y="5575300"/>
            <a:ext cx="688975" cy="449263"/>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89" name="Text Box 13"/>
          <p:cNvSpPr txBox="1">
            <a:spLocks noChangeArrowheads="1"/>
          </p:cNvSpPr>
          <p:nvPr/>
        </p:nvSpPr>
        <p:spPr bwMode="auto">
          <a:xfrm>
            <a:off x="2859088" y="5575300"/>
            <a:ext cx="75088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800000"/>
                </a:solidFill>
              </a:rPr>
              <a:t>YES</a:t>
            </a:r>
            <a:endParaRPr lang="en-US" sz="1600">
              <a:solidFill>
                <a:schemeClr val="bg2"/>
              </a:solidFill>
            </a:endParaRPr>
          </a:p>
        </p:txBody>
      </p:sp>
      <p:sp>
        <p:nvSpPr>
          <p:cNvPr id="24590" name="AutoShape 14"/>
          <p:cNvSpPr>
            <a:spLocks noChangeArrowheads="1"/>
          </p:cNvSpPr>
          <p:nvPr/>
        </p:nvSpPr>
        <p:spPr bwMode="auto">
          <a:xfrm>
            <a:off x="1304925" y="5595938"/>
            <a:ext cx="717550" cy="44608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91" name="Text Box 15"/>
          <p:cNvSpPr txBox="1">
            <a:spLocks noChangeArrowheads="1"/>
          </p:cNvSpPr>
          <p:nvPr/>
        </p:nvSpPr>
        <p:spPr bwMode="auto">
          <a:xfrm>
            <a:off x="1435100" y="5578475"/>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800000"/>
                </a:solidFill>
              </a:rPr>
              <a:t>NO</a:t>
            </a:r>
            <a:endParaRPr lang="en-US" sz="1600">
              <a:solidFill>
                <a:schemeClr val="bg2"/>
              </a:solidFill>
            </a:endParaRPr>
          </a:p>
        </p:txBody>
      </p:sp>
      <p:sp>
        <p:nvSpPr>
          <p:cNvPr id="24592" name="AutoShape 16"/>
          <p:cNvSpPr>
            <a:spLocks noChangeArrowheads="1"/>
          </p:cNvSpPr>
          <p:nvPr/>
        </p:nvSpPr>
        <p:spPr bwMode="auto">
          <a:xfrm>
            <a:off x="685800" y="3652838"/>
            <a:ext cx="752475" cy="42703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93" name="Text Box 17"/>
          <p:cNvSpPr txBox="1">
            <a:spLocks noChangeArrowheads="1"/>
          </p:cNvSpPr>
          <p:nvPr/>
        </p:nvSpPr>
        <p:spPr bwMode="auto">
          <a:xfrm>
            <a:off x="814388" y="3635375"/>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800000"/>
                </a:solidFill>
              </a:rPr>
              <a:t>NO</a:t>
            </a:r>
            <a:endParaRPr lang="en-US" sz="1600">
              <a:solidFill>
                <a:srgbClr val="00FFFF"/>
              </a:solidFill>
            </a:endParaRPr>
          </a:p>
        </p:txBody>
      </p:sp>
      <p:sp>
        <p:nvSpPr>
          <p:cNvPr id="24594" name="AutoShape 18"/>
          <p:cNvSpPr>
            <a:spLocks noChangeArrowheads="1"/>
          </p:cNvSpPr>
          <p:nvPr/>
        </p:nvSpPr>
        <p:spPr bwMode="auto">
          <a:xfrm>
            <a:off x="3860800" y="4640263"/>
            <a:ext cx="752475" cy="466725"/>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95" name="Text Box 19"/>
          <p:cNvSpPr txBox="1">
            <a:spLocks noChangeArrowheads="1"/>
          </p:cNvSpPr>
          <p:nvPr/>
        </p:nvSpPr>
        <p:spPr bwMode="auto">
          <a:xfrm>
            <a:off x="3968750" y="4640263"/>
            <a:ext cx="4905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800000"/>
                </a:solidFill>
              </a:rPr>
              <a:t>NO</a:t>
            </a:r>
            <a:endParaRPr lang="en-US" sz="1600">
              <a:solidFill>
                <a:schemeClr val="bg2"/>
              </a:solidFill>
            </a:endParaRPr>
          </a:p>
        </p:txBody>
      </p:sp>
      <p:sp>
        <p:nvSpPr>
          <p:cNvPr id="24596" name="Text Box 20"/>
          <p:cNvSpPr txBox="1">
            <a:spLocks noChangeArrowheads="1"/>
          </p:cNvSpPr>
          <p:nvPr/>
        </p:nvSpPr>
        <p:spPr bwMode="auto">
          <a:xfrm>
            <a:off x="860425" y="3067050"/>
            <a:ext cx="533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Yes</a:t>
            </a:r>
            <a:endParaRPr lang="en-US" sz="1600">
              <a:solidFill>
                <a:schemeClr val="bg2"/>
              </a:solidFill>
            </a:endParaRPr>
          </a:p>
        </p:txBody>
      </p:sp>
      <p:sp>
        <p:nvSpPr>
          <p:cNvPr id="24597" name="Text Box 21"/>
          <p:cNvSpPr txBox="1">
            <a:spLocks noChangeArrowheads="1"/>
          </p:cNvSpPr>
          <p:nvPr/>
        </p:nvSpPr>
        <p:spPr bwMode="auto">
          <a:xfrm>
            <a:off x="2897188" y="3067050"/>
            <a:ext cx="442912"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solidFill>
                  <a:srgbClr val="FF0000"/>
                </a:solidFill>
              </a:rPr>
              <a:t>No</a:t>
            </a:r>
          </a:p>
        </p:txBody>
      </p:sp>
      <p:sp>
        <p:nvSpPr>
          <p:cNvPr id="24598" name="Text Box 22"/>
          <p:cNvSpPr txBox="1">
            <a:spLocks noChangeArrowheads="1"/>
          </p:cNvSpPr>
          <p:nvPr/>
        </p:nvSpPr>
        <p:spPr bwMode="auto">
          <a:xfrm>
            <a:off x="4022725" y="4005263"/>
            <a:ext cx="9302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solidFill>
                  <a:srgbClr val="FF0000"/>
                </a:solidFill>
              </a:rPr>
              <a:t>Married </a:t>
            </a:r>
          </a:p>
        </p:txBody>
      </p:sp>
      <p:sp>
        <p:nvSpPr>
          <p:cNvPr id="24599" name="Text Box 23"/>
          <p:cNvSpPr txBox="1">
            <a:spLocks noChangeArrowheads="1"/>
          </p:cNvSpPr>
          <p:nvPr/>
        </p:nvSpPr>
        <p:spPr bwMode="auto">
          <a:xfrm>
            <a:off x="1662113" y="4040188"/>
            <a:ext cx="16605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Single, Divorced</a:t>
            </a:r>
            <a:endParaRPr lang="en-US" sz="1600">
              <a:solidFill>
                <a:schemeClr val="bg2"/>
              </a:solidFill>
            </a:endParaRPr>
          </a:p>
        </p:txBody>
      </p:sp>
      <p:sp>
        <p:nvSpPr>
          <p:cNvPr id="24600" name="Text Box 24"/>
          <p:cNvSpPr txBox="1">
            <a:spLocks noChangeArrowheads="1"/>
          </p:cNvSpPr>
          <p:nvPr/>
        </p:nvSpPr>
        <p:spPr bwMode="auto">
          <a:xfrm>
            <a:off x="1155700" y="5011738"/>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&lt; 80K</a:t>
            </a:r>
            <a:endParaRPr lang="en-US" sz="1600">
              <a:solidFill>
                <a:schemeClr val="bg2"/>
              </a:solidFill>
            </a:endParaRPr>
          </a:p>
        </p:txBody>
      </p:sp>
      <p:sp>
        <p:nvSpPr>
          <p:cNvPr id="24601" name="Text Box 25"/>
          <p:cNvSpPr txBox="1">
            <a:spLocks noChangeArrowheads="1"/>
          </p:cNvSpPr>
          <p:nvPr/>
        </p:nvSpPr>
        <p:spPr bwMode="auto">
          <a:xfrm>
            <a:off x="3101975" y="5011738"/>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&gt; 80K</a:t>
            </a:r>
            <a:endParaRPr lang="en-US" sz="1600">
              <a:solidFill>
                <a:schemeClr val="bg2"/>
              </a:solidFill>
            </a:endParaRPr>
          </a:p>
        </p:txBody>
      </p:sp>
      <p:graphicFrame>
        <p:nvGraphicFramePr>
          <p:cNvPr id="24602" name="Object 26"/>
          <p:cNvGraphicFramePr>
            <a:graphicFrameLocks noChangeAspect="1"/>
          </p:cNvGraphicFramePr>
          <p:nvPr/>
        </p:nvGraphicFramePr>
        <p:xfrm>
          <a:off x="4953000" y="1981200"/>
          <a:ext cx="3343275" cy="1133475"/>
        </p:xfrm>
        <a:graphic>
          <a:graphicData uri="http://schemas.openxmlformats.org/presentationml/2006/ole">
            <mc:AlternateContent xmlns:mc="http://schemas.openxmlformats.org/markup-compatibility/2006">
              <mc:Choice xmlns:v="urn:schemas-microsoft-com:vml" Requires="v">
                <p:oleObj spid="_x0000_s33876" name="Document" r:id="rId3" imgW="4651200" imgH="1576440" progId="Word.Document.8">
                  <p:embed/>
                </p:oleObj>
              </mc:Choice>
              <mc:Fallback>
                <p:oleObj name="Document" r:id="rId3" imgW="4651200" imgH="157644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981200"/>
                        <a:ext cx="3343275"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03" name="Text Box 27"/>
          <p:cNvSpPr txBox="1">
            <a:spLocks noChangeArrowheads="1"/>
          </p:cNvSpPr>
          <p:nvPr/>
        </p:nvSpPr>
        <p:spPr bwMode="auto">
          <a:xfrm>
            <a:off x="4800600" y="1524000"/>
            <a:ext cx="160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lnSpc>
                <a:spcPct val="80000"/>
              </a:lnSpc>
              <a:spcBef>
                <a:spcPct val="20000"/>
              </a:spcBef>
              <a:buClr>
                <a:schemeClr val="accent2"/>
              </a:buClr>
              <a:buSzPct val="75000"/>
              <a:buFont typeface="Monotype Sorts" pitchFamily="2" charset="2"/>
              <a:buNone/>
            </a:pPr>
            <a:r>
              <a:rPr lang="en-US" sz="2000" b="1">
                <a:solidFill>
                  <a:schemeClr val="tx2"/>
                </a:solidFill>
              </a:rPr>
              <a:t>Test Data</a:t>
            </a:r>
            <a:endParaRPr lang="en-US" sz="2000">
              <a:solidFill>
                <a:schemeClr val="bg2"/>
              </a:solidFill>
            </a:endParaRPr>
          </a:p>
        </p:txBody>
      </p:sp>
      <p:sp>
        <p:nvSpPr>
          <p:cNvPr id="24604" name="Line 28"/>
          <p:cNvSpPr>
            <a:spLocks noChangeShapeType="1"/>
          </p:cNvSpPr>
          <p:nvPr/>
        </p:nvSpPr>
        <p:spPr bwMode="auto">
          <a:xfrm flipH="1">
            <a:off x="4648200" y="2971800"/>
            <a:ext cx="1295400" cy="990600"/>
          </a:xfrm>
          <a:prstGeom prst="line">
            <a:avLst/>
          </a:prstGeom>
          <a:noFill/>
          <a:ln w="15875">
            <a:solidFill>
              <a:srgbClr val="FF00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3792990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t>Apply Model to Test Data</a:t>
            </a:r>
          </a:p>
        </p:txBody>
      </p:sp>
      <p:sp>
        <p:nvSpPr>
          <p:cNvPr id="25603" name="Line 3"/>
          <p:cNvSpPr>
            <a:spLocks noChangeShapeType="1"/>
          </p:cNvSpPr>
          <p:nvPr/>
        </p:nvSpPr>
        <p:spPr bwMode="auto">
          <a:xfrm>
            <a:off x="2898775" y="4986338"/>
            <a:ext cx="266700" cy="6461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4" name="Line 4"/>
          <p:cNvSpPr>
            <a:spLocks noChangeShapeType="1"/>
          </p:cNvSpPr>
          <p:nvPr/>
        </p:nvSpPr>
        <p:spPr bwMode="auto">
          <a:xfrm flipH="1">
            <a:off x="1658938" y="4986338"/>
            <a:ext cx="355600" cy="6461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5" name="Line 5"/>
          <p:cNvSpPr>
            <a:spLocks noChangeShapeType="1"/>
          </p:cNvSpPr>
          <p:nvPr/>
        </p:nvSpPr>
        <p:spPr bwMode="auto">
          <a:xfrm flipH="1">
            <a:off x="2366963" y="4011613"/>
            <a:ext cx="442912" cy="6492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6" name="Line 6"/>
          <p:cNvSpPr>
            <a:spLocks noChangeShapeType="1"/>
          </p:cNvSpPr>
          <p:nvPr/>
        </p:nvSpPr>
        <p:spPr bwMode="auto">
          <a:xfrm>
            <a:off x="3695700" y="4011613"/>
            <a:ext cx="531813" cy="64928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7" name="Line 7"/>
          <p:cNvSpPr>
            <a:spLocks noChangeShapeType="1"/>
          </p:cNvSpPr>
          <p:nvPr/>
        </p:nvSpPr>
        <p:spPr bwMode="auto">
          <a:xfrm>
            <a:off x="2544763" y="3121025"/>
            <a:ext cx="620712" cy="5683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8" name="Line 8"/>
          <p:cNvSpPr>
            <a:spLocks noChangeShapeType="1"/>
          </p:cNvSpPr>
          <p:nvPr/>
        </p:nvSpPr>
        <p:spPr bwMode="auto">
          <a:xfrm flipH="1">
            <a:off x="1039813" y="3121025"/>
            <a:ext cx="619125" cy="56832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9" name="Text Box 9"/>
          <p:cNvSpPr txBox="1">
            <a:spLocks noChangeArrowheads="1"/>
          </p:cNvSpPr>
          <p:nvPr/>
        </p:nvSpPr>
        <p:spPr bwMode="auto">
          <a:xfrm>
            <a:off x="1606550" y="2797175"/>
            <a:ext cx="1027113"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2D1993"/>
                </a:solidFill>
              </a:rPr>
              <a:t>Refund</a:t>
            </a:r>
            <a:endParaRPr lang="en-US" sz="1600">
              <a:solidFill>
                <a:schemeClr val="bg2"/>
              </a:solidFill>
            </a:endParaRPr>
          </a:p>
        </p:txBody>
      </p:sp>
      <p:sp>
        <p:nvSpPr>
          <p:cNvPr id="25610" name="Text Box 10"/>
          <p:cNvSpPr txBox="1">
            <a:spLocks noChangeArrowheads="1"/>
          </p:cNvSpPr>
          <p:nvPr/>
        </p:nvSpPr>
        <p:spPr bwMode="auto">
          <a:xfrm>
            <a:off x="2720975" y="3689350"/>
            <a:ext cx="1025525" cy="347663"/>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2D1993"/>
                </a:solidFill>
              </a:rPr>
              <a:t>MarSt</a:t>
            </a:r>
            <a:endParaRPr lang="en-US" sz="1600">
              <a:solidFill>
                <a:schemeClr val="bg2"/>
              </a:solidFill>
            </a:endParaRPr>
          </a:p>
        </p:txBody>
      </p:sp>
      <p:sp>
        <p:nvSpPr>
          <p:cNvPr id="25611" name="Text Box 11"/>
          <p:cNvSpPr txBox="1">
            <a:spLocks noChangeArrowheads="1"/>
          </p:cNvSpPr>
          <p:nvPr/>
        </p:nvSpPr>
        <p:spPr bwMode="auto">
          <a:xfrm>
            <a:off x="1925638" y="4660900"/>
            <a:ext cx="1062037"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2D1993"/>
                </a:solidFill>
              </a:rPr>
              <a:t>TaxInc</a:t>
            </a:r>
            <a:endParaRPr lang="en-US" sz="1600">
              <a:solidFill>
                <a:schemeClr val="bg2"/>
              </a:solidFill>
            </a:endParaRPr>
          </a:p>
        </p:txBody>
      </p:sp>
      <p:sp>
        <p:nvSpPr>
          <p:cNvPr id="25612" name="AutoShape 12"/>
          <p:cNvSpPr>
            <a:spLocks noChangeArrowheads="1"/>
          </p:cNvSpPr>
          <p:nvPr/>
        </p:nvSpPr>
        <p:spPr bwMode="auto">
          <a:xfrm>
            <a:off x="2941638" y="5629275"/>
            <a:ext cx="688975" cy="449263"/>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3" name="Text Box 13"/>
          <p:cNvSpPr txBox="1">
            <a:spLocks noChangeArrowheads="1"/>
          </p:cNvSpPr>
          <p:nvPr/>
        </p:nvSpPr>
        <p:spPr bwMode="auto">
          <a:xfrm>
            <a:off x="2859088" y="5629275"/>
            <a:ext cx="75088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800000"/>
                </a:solidFill>
              </a:rPr>
              <a:t>YES</a:t>
            </a:r>
            <a:endParaRPr lang="en-US" sz="1600">
              <a:solidFill>
                <a:schemeClr val="bg2"/>
              </a:solidFill>
            </a:endParaRPr>
          </a:p>
        </p:txBody>
      </p:sp>
      <p:sp>
        <p:nvSpPr>
          <p:cNvPr id="25614" name="AutoShape 14"/>
          <p:cNvSpPr>
            <a:spLocks noChangeArrowheads="1"/>
          </p:cNvSpPr>
          <p:nvPr/>
        </p:nvSpPr>
        <p:spPr bwMode="auto">
          <a:xfrm>
            <a:off x="1304925" y="5649913"/>
            <a:ext cx="717550" cy="44608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5" name="Text Box 15"/>
          <p:cNvSpPr txBox="1">
            <a:spLocks noChangeArrowheads="1"/>
          </p:cNvSpPr>
          <p:nvPr/>
        </p:nvSpPr>
        <p:spPr bwMode="auto">
          <a:xfrm>
            <a:off x="1435100" y="5632450"/>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800000"/>
                </a:solidFill>
              </a:rPr>
              <a:t>NO</a:t>
            </a:r>
            <a:endParaRPr lang="en-US" sz="1600">
              <a:solidFill>
                <a:schemeClr val="bg2"/>
              </a:solidFill>
            </a:endParaRPr>
          </a:p>
        </p:txBody>
      </p:sp>
      <p:sp>
        <p:nvSpPr>
          <p:cNvPr id="25616" name="AutoShape 16"/>
          <p:cNvSpPr>
            <a:spLocks noChangeArrowheads="1"/>
          </p:cNvSpPr>
          <p:nvPr/>
        </p:nvSpPr>
        <p:spPr bwMode="auto">
          <a:xfrm>
            <a:off x="685800" y="3706813"/>
            <a:ext cx="752475" cy="42703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7" name="Text Box 17"/>
          <p:cNvSpPr txBox="1">
            <a:spLocks noChangeArrowheads="1"/>
          </p:cNvSpPr>
          <p:nvPr/>
        </p:nvSpPr>
        <p:spPr bwMode="auto">
          <a:xfrm>
            <a:off x="814388" y="3689350"/>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800000"/>
                </a:solidFill>
              </a:rPr>
              <a:t>NO</a:t>
            </a:r>
            <a:endParaRPr lang="en-US" sz="1600">
              <a:solidFill>
                <a:srgbClr val="00FFFF"/>
              </a:solidFill>
            </a:endParaRPr>
          </a:p>
        </p:txBody>
      </p:sp>
      <p:sp>
        <p:nvSpPr>
          <p:cNvPr id="25618" name="AutoShape 18"/>
          <p:cNvSpPr>
            <a:spLocks noChangeArrowheads="1"/>
          </p:cNvSpPr>
          <p:nvPr/>
        </p:nvSpPr>
        <p:spPr bwMode="auto">
          <a:xfrm>
            <a:off x="3860800" y="4694238"/>
            <a:ext cx="752475" cy="466725"/>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9" name="Text Box 19"/>
          <p:cNvSpPr txBox="1">
            <a:spLocks noChangeArrowheads="1"/>
          </p:cNvSpPr>
          <p:nvPr/>
        </p:nvSpPr>
        <p:spPr bwMode="auto">
          <a:xfrm>
            <a:off x="3968750" y="4694238"/>
            <a:ext cx="4905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Bef>
                <a:spcPct val="20000"/>
              </a:spcBef>
              <a:buClr>
                <a:schemeClr val="accent2"/>
              </a:buClr>
              <a:buSzPct val="75000"/>
              <a:buFont typeface="Monotype Sorts" pitchFamily="2" charset="2"/>
              <a:buNone/>
            </a:pPr>
            <a:r>
              <a:rPr lang="en-US" sz="1600" b="1">
                <a:solidFill>
                  <a:srgbClr val="800000"/>
                </a:solidFill>
              </a:rPr>
              <a:t>NO</a:t>
            </a:r>
            <a:endParaRPr lang="en-US" sz="1600">
              <a:solidFill>
                <a:schemeClr val="bg2"/>
              </a:solidFill>
            </a:endParaRPr>
          </a:p>
        </p:txBody>
      </p:sp>
      <p:sp>
        <p:nvSpPr>
          <p:cNvPr id="25620" name="Text Box 20"/>
          <p:cNvSpPr txBox="1">
            <a:spLocks noChangeArrowheads="1"/>
          </p:cNvSpPr>
          <p:nvPr/>
        </p:nvSpPr>
        <p:spPr bwMode="auto">
          <a:xfrm>
            <a:off x="860425" y="3121025"/>
            <a:ext cx="533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Yes</a:t>
            </a:r>
            <a:endParaRPr lang="en-US" sz="1600">
              <a:solidFill>
                <a:schemeClr val="bg2"/>
              </a:solidFill>
            </a:endParaRPr>
          </a:p>
        </p:txBody>
      </p:sp>
      <p:sp>
        <p:nvSpPr>
          <p:cNvPr id="25621" name="Text Box 21"/>
          <p:cNvSpPr txBox="1">
            <a:spLocks noChangeArrowheads="1"/>
          </p:cNvSpPr>
          <p:nvPr/>
        </p:nvSpPr>
        <p:spPr bwMode="auto">
          <a:xfrm>
            <a:off x="2897188" y="3121025"/>
            <a:ext cx="442912"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solidFill>
                  <a:srgbClr val="FF0000"/>
                </a:solidFill>
              </a:rPr>
              <a:t>No</a:t>
            </a:r>
          </a:p>
        </p:txBody>
      </p:sp>
      <p:sp>
        <p:nvSpPr>
          <p:cNvPr id="25622" name="Text Box 22"/>
          <p:cNvSpPr txBox="1">
            <a:spLocks noChangeArrowheads="1"/>
          </p:cNvSpPr>
          <p:nvPr/>
        </p:nvSpPr>
        <p:spPr bwMode="auto">
          <a:xfrm>
            <a:off x="4022725" y="4059238"/>
            <a:ext cx="9302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solidFill>
                  <a:srgbClr val="FF0000"/>
                </a:solidFill>
              </a:rPr>
              <a:t>Married </a:t>
            </a:r>
          </a:p>
        </p:txBody>
      </p:sp>
      <p:sp>
        <p:nvSpPr>
          <p:cNvPr id="25623" name="Text Box 23"/>
          <p:cNvSpPr txBox="1">
            <a:spLocks noChangeArrowheads="1"/>
          </p:cNvSpPr>
          <p:nvPr/>
        </p:nvSpPr>
        <p:spPr bwMode="auto">
          <a:xfrm>
            <a:off x="1662113" y="4094163"/>
            <a:ext cx="16605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Single, Divorced</a:t>
            </a:r>
            <a:endParaRPr lang="en-US" sz="1600">
              <a:solidFill>
                <a:schemeClr val="bg2"/>
              </a:solidFill>
            </a:endParaRPr>
          </a:p>
        </p:txBody>
      </p:sp>
      <p:sp>
        <p:nvSpPr>
          <p:cNvPr id="25624" name="Text Box 24"/>
          <p:cNvSpPr txBox="1">
            <a:spLocks noChangeArrowheads="1"/>
          </p:cNvSpPr>
          <p:nvPr/>
        </p:nvSpPr>
        <p:spPr bwMode="auto">
          <a:xfrm>
            <a:off x="1155700" y="5065713"/>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&lt; 80K</a:t>
            </a:r>
            <a:endParaRPr lang="en-US" sz="1600">
              <a:solidFill>
                <a:schemeClr val="bg2"/>
              </a:solidFill>
            </a:endParaRPr>
          </a:p>
        </p:txBody>
      </p:sp>
      <p:sp>
        <p:nvSpPr>
          <p:cNvPr id="25625" name="Text Box 25"/>
          <p:cNvSpPr txBox="1">
            <a:spLocks noChangeArrowheads="1"/>
          </p:cNvSpPr>
          <p:nvPr/>
        </p:nvSpPr>
        <p:spPr bwMode="auto">
          <a:xfrm>
            <a:off x="3101975" y="5065713"/>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r" eaLnBrk="0" hangingPunct="0">
              <a:spcBef>
                <a:spcPct val="20000"/>
              </a:spcBef>
              <a:buClr>
                <a:schemeClr val="accent2"/>
              </a:buClr>
              <a:buSzPct val="75000"/>
              <a:buFont typeface="Monotype Sorts" pitchFamily="2" charset="2"/>
              <a:buNone/>
            </a:pPr>
            <a:r>
              <a:rPr lang="en-US" sz="1600"/>
              <a:t>&gt; 80K</a:t>
            </a:r>
            <a:endParaRPr lang="en-US" sz="1600">
              <a:solidFill>
                <a:schemeClr val="bg2"/>
              </a:solidFill>
            </a:endParaRPr>
          </a:p>
        </p:txBody>
      </p:sp>
      <p:graphicFrame>
        <p:nvGraphicFramePr>
          <p:cNvPr id="25626" name="Object 26"/>
          <p:cNvGraphicFramePr>
            <a:graphicFrameLocks noChangeAspect="1"/>
          </p:cNvGraphicFramePr>
          <p:nvPr/>
        </p:nvGraphicFramePr>
        <p:xfrm>
          <a:off x="4953000" y="2035175"/>
          <a:ext cx="3343275" cy="1133475"/>
        </p:xfrm>
        <a:graphic>
          <a:graphicData uri="http://schemas.openxmlformats.org/presentationml/2006/ole">
            <mc:AlternateContent xmlns:mc="http://schemas.openxmlformats.org/markup-compatibility/2006">
              <mc:Choice xmlns:v="urn:schemas-microsoft-com:vml" Requires="v">
                <p:oleObj spid="_x0000_s34900" name="Document" r:id="rId3" imgW="4651200" imgH="1576440" progId="Word.Document.8">
                  <p:embed/>
                </p:oleObj>
              </mc:Choice>
              <mc:Fallback>
                <p:oleObj name="Document" r:id="rId3" imgW="4651200" imgH="157644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035175"/>
                        <a:ext cx="3343275"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27" name="Text Box 27"/>
          <p:cNvSpPr txBox="1">
            <a:spLocks noChangeArrowheads="1"/>
          </p:cNvSpPr>
          <p:nvPr/>
        </p:nvSpPr>
        <p:spPr bwMode="auto">
          <a:xfrm>
            <a:off x="4800600" y="1577975"/>
            <a:ext cx="160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lnSpc>
                <a:spcPct val="80000"/>
              </a:lnSpc>
              <a:spcBef>
                <a:spcPct val="20000"/>
              </a:spcBef>
              <a:buClr>
                <a:schemeClr val="accent2"/>
              </a:buClr>
              <a:buSzPct val="75000"/>
              <a:buFont typeface="Monotype Sorts" pitchFamily="2" charset="2"/>
              <a:buNone/>
            </a:pPr>
            <a:r>
              <a:rPr lang="en-US" sz="2000" b="1">
                <a:solidFill>
                  <a:schemeClr val="tx2"/>
                </a:solidFill>
              </a:rPr>
              <a:t>Test Data</a:t>
            </a:r>
            <a:endParaRPr lang="en-US" sz="2000">
              <a:solidFill>
                <a:schemeClr val="bg2"/>
              </a:solidFill>
            </a:endParaRPr>
          </a:p>
        </p:txBody>
      </p:sp>
      <p:sp>
        <p:nvSpPr>
          <p:cNvPr id="25628" name="Line 28"/>
          <p:cNvSpPr>
            <a:spLocks noChangeShapeType="1"/>
          </p:cNvSpPr>
          <p:nvPr/>
        </p:nvSpPr>
        <p:spPr bwMode="auto">
          <a:xfrm flipH="1">
            <a:off x="4495800" y="3025775"/>
            <a:ext cx="3124200" cy="1828800"/>
          </a:xfrm>
          <a:prstGeom prst="line">
            <a:avLst/>
          </a:prstGeom>
          <a:noFill/>
          <a:ln w="15875">
            <a:solidFill>
              <a:srgbClr val="FF0000"/>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29" name="Text Box 29"/>
          <p:cNvSpPr txBox="1">
            <a:spLocks noChangeArrowheads="1"/>
          </p:cNvSpPr>
          <p:nvPr/>
        </p:nvSpPr>
        <p:spPr bwMode="auto">
          <a:xfrm>
            <a:off x="6019800" y="4016375"/>
            <a:ext cx="2667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eaLnBrk="0" hangingPunct="0">
              <a:lnSpc>
                <a:spcPct val="80000"/>
              </a:lnSpc>
              <a:spcBef>
                <a:spcPct val="20000"/>
              </a:spcBef>
              <a:buClr>
                <a:schemeClr val="accent2"/>
              </a:buClr>
              <a:buSzPct val="75000"/>
              <a:buFont typeface="Monotype Sorts" pitchFamily="2" charset="2"/>
              <a:buNone/>
            </a:pPr>
            <a:r>
              <a:rPr lang="en-US" sz="2000"/>
              <a:t>Assign Cheat to “No”</a:t>
            </a:r>
          </a:p>
        </p:txBody>
      </p:sp>
    </p:spTree>
    <p:extLst>
      <p:ext uri="{BB962C8B-B14F-4D97-AF65-F5344CB8AC3E}">
        <p14:creationId xmlns:p14="http://schemas.microsoft.com/office/powerpoint/2010/main" val="3630095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Decision Tree Classification Task</a:t>
            </a:r>
          </a:p>
        </p:txBody>
      </p:sp>
      <p:graphicFrame>
        <p:nvGraphicFramePr>
          <p:cNvPr id="26627" name="Object 3"/>
          <p:cNvGraphicFramePr>
            <a:graphicFrameLocks noGrp="1" noChangeAspect="1"/>
          </p:cNvGraphicFramePr>
          <p:nvPr>
            <p:ph idx="1"/>
          </p:nvPr>
        </p:nvGraphicFramePr>
        <p:xfrm>
          <a:off x="1131888" y="1600200"/>
          <a:ext cx="6878637" cy="4530725"/>
        </p:xfrm>
        <a:graphic>
          <a:graphicData uri="http://schemas.openxmlformats.org/presentationml/2006/ole">
            <mc:AlternateContent xmlns:mc="http://schemas.openxmlformats.org/markup-compatibility/2006">
              <mc:Choice xmlns:v="urn:schemas-microsoft-com:vml" Requires="v">
                <p:oleObj spid="_x0000_s35924" name="Visio" r:id="rId3" imgW="8424875" imgH="6279741" progId="Visio.Drawing.6">
                  <p:embed/>
                </p:oleObj>
              </mc:Choice>
              <mc:Fallback>
                <p:oleObj name="Visio" r:id="rId3" imgW="8424875" imgH="6279741"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888" y="1600200"/>
                        <a:ext cx="6878637"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28" name="Line 4"/>
          <p:cNvSpPr>
            <a:spLocks noChangeShapeType="1"/>
          </p:cNvSpPr>
          <p:nvPr/>
        </p:nvSpPr>
        <p:spPr bwMode="auto">
          <a:xfrm flipH="1">
            <a:off x="6400800" y="2362200"/>
            <a:ext cx="685800" cy="0"/>
          </a:xfrm>
          <a:prstGeom prst="line">
            <a:avLst/>
          </a:prstGeom>
          <a:noFill/>
          <a:ln w="635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29" name="Text Box 5"/>
          <p:cNvSpPr txBox="1">
            <a:spLocks noChangeArrowheads="1"/>
          </p:cNvSpPr>
          <p:nvPr/>
        </p:nvSpPr>
        <p:spPr bwMode="auto">
          <a:xfrm>
            <a:off x="7086600" y="4283075"/>
            <a:ext cx="12192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sz="1400" b="1"/>
              <a:t>Decision Tree</a:t>
            </a:r>
          </a:p>
        </p:txBody>
      </p:sp>
    </p:spTree>
    <p:extLst>
      <p:ext uri="{BB962C8B-B14F-4D97-AF65-F5344CB8AC3E}">
        <p14:creationId xmlns:p14="http://schemas.microsoft.com/office/powerpoint/2010/main" val="37341226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03835" y="-35484"/>
            <a:ext cx="3384260" cy="707886"/>
          </a:xfrm>
          <a:prstGeom prst="rect">
            <a:avLst/>
          </a:prstGeom>
        </p:spPr>
        <p:txBody>
          <a:bodyPr wrap="none">
            <a:spAutoFit/>
          </a:bodyPr>
          <a:lstStyle/>
          <a:p>
            <a:r>
              <a:rPr lang="en-US" sz="4000" b="1" dirty="0"/>
              <a:t>EASY EXAMPLE</a:t>
            </a:r>
            <a:endParaRPr lang="en-US" sz="4000" dirty="0"/>
          </a:p>
        </p:txBody>
      </p:sp>
      <p:sp>
        <p:nvSpPr>
          <p:cNvPr id="3" name="Rectangle 2"/>
          <p:cNvSpPr/>
          <p:nvPr/>
        </p:nvSpPr>
        <p:spPr>
          <a:xfrm>
            <a:off x="76200" y="672402"/>
            <a:ext cx="8915399" cy="6109365"/>
          </a:xfrm>
          <a:prstGeom prst="rect">
            <a:avLst/>
          </a:prstGeom>
        </p:spPr>
        <p:txBody>
          <a:bodyPr wrap="square">
            <a:spAutoFit/>
          </a:bodyPr>
          <a:lstStyle/>
          <a:p>
            <a:pPr marL="285750" indent="-285750" algn="just">
              <a:buFont typeface="Wingdings" pitchFamily="2" charset="2"/>
              <a:buChar char="q"/>
            </a:pPr>
            <a:r>
              <a:rPr lang="en-US" sz="2400" dirty="0">
                <a:latin typeface="Times New Roman" pitchFamily="18" charset="0"/>
                <a:cs typeface="Times New Roman" pitchFamily="18" charset="0"/>
              </a:rPr>
              <a:t>Joe’s garage is considering hiring another mechanic</a:t>
            </a:r>
            <a:r>
              <a:rPr lang="en-US" sz="2400" dirty="0" smtClean="0">
                <a:latin typeface="Times New Roman" pitchFamily="18" charset="0"/>
                <a:cs typeface="Times New Roman" pitchFamily="18" charset="0"/>
              </a:rPr>
              <a:t>.</a:t>
            </a:r>
          </a:p>
          <a:p>
            <a:pPr algn="just"/>
            <a:endParaRPr lang="en-US" sz="1100" dirty="0">
              <a:latin typeface="Times New Roman" pitchFamily="18" charset="0"/>
              <a:cs typeface="Times New Roman" pitchFamily="18" charset="0"/>
            </a:endParaRPr>
          </a:p>
          <a:p>
            <a:pPr marL="285750" indent="-285750" algn="just">
              <a:buFont typeface="Wingdings" pitchFamily="2" charset="2"/>
              <a:buChar char="q"/>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mechanic would cost them an additional $50,000 / year in salary </a:t>
            </a:r>
            <a:r>
              <a:rPr lang="en-US" sz="2400" dirty="0" smtClean="0">
                <a:latin typeface="Times New Roman" pitchFamily="18" charset="0"/>
                <a:cs typeface="Times New Roman" pitchFamily="18" charset="0"/>
              </a:rPr>
              <a:t>and benefits.</a:t>
            </a:r>
          </a:p>
          <a:p>
            <a:pPr algn="just"/>
            <a:endParaRPr lang="en-US" sz="1200" dirty="0">
              <a:latin typeface="Times New Roman" pitchFamily="18" charset="0"/>
              <a:cs typeface="Times New Roman" pitchFamily="18" charset="0"/>
            </a:endParaRPr>
          </a:p>
          <a:p>
            <a:pPr marL="285750" indent="-285750" algn="just">
              <a:buFont typeface="Wingdings" pitchFamily="2" charset="2"/>
              <a:buChar char="q"/>
            </a:pP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If there are a lot of accidents in Iowa City this year, they anticipate making </a:t>
            </a:r>
            <a:r>
              <a:rPr lang="en-US" sz="2400" dirty="0" smtClean="0">
                <a:latin typeface="Times New Roman" pitchFamily="18" charset="0"/>
                <a:cs typeface="Times New Roman" pitchFamily="18" charset="0"/>
              </a:rPr>
              <a:t>an additional </a:t>
            </a:r>
            <a:r>
              <a:rPr lang="en-US" sz="2400" dirty="0">
                <a:latin typeface="Times New Roman" pitchFamily="18" charset="0"/>
                <a:cs typeface="Times New Roman" pitchFamily="18" charset="0"/>
              </a:rPr>
              <a:t>$75,000 in net revenue</a:t>
            </a:r>
            <a:r>
              <a:rPr lang="en-US" sz="2400" dirty="0" smtClean="0">
                <a:latin typeface="Times New Roman" pitchFamily="18" charset="0"/>
                <a:cs typeface="Times New Roman" pitchFamily="18" charset="0"/>
              </a:rPr>
              <a:t>.</a:t>
            </a:r>
          </a:p>
          <a:p>
            <a:pPr algn="just"/>
            <a:endParaRPr lang="en-US" sz="2400" dirty="0">
              <a:latin typeface="Times New Roman" pitchFamily="18" charset="0"/>
              <a:cs typeface="Times New Roman" pitchFamily="18" charset="0"/>
            </a:endParaRPr>
          </a:p>
          <a:p>
            <a:pPr marL="285750" indent="-285750" algn="just">
              <a:buFont typeface="Wingdings" pitchFamily="2" charset="2"/>
              <a:buChar char="q"/>
            </a:pP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If there are not a lot of accidents, they could lose $20,000 off of last year’s </a:t>
            </a:r>
            <a:r>
              <a:rPr lang="en-US" sz="2400" dirty="0" smtClean="0">
                <a:latin typeface="Times New Roman" pitchFamily="18" charset="0"/>
                <a:cs typeface="Times New Roman" pitchFamily="18" charset="0"/>
              </a:rPr>
              <a:t>total net </a:t>
            </a:r>
            <a:r>
              <a:rPr lang="en-US" sz="2400" dirty="0">
                <a:latin typeface="Times New Roman" pitchFamily="18" charset="0"/>
                <a:cs typeface="Times New Roman" pitchFamily="18" charset="0"/>
              </a:rPr>
              <a:t>revenues</a:t>
            </a:r>
            <a:r>
              <a:rPr lang="en-US" sz="2400" dirty="0" smtClean="0">
                <a:latin typeface="Times New Roman" pitchFamily="18" charset="0"/>
                <a:cs typeface="Times New Roman" pitchFamily="18" charset="0"/>
              </a:rPr>
              <a:t>.</a:t>
            </a:r>
          </a:p>
          <a:p>
            <a:pPr algn="just"/>
            <a:endParaRPr lang="en-US" sz="2400" dirty="0">
              <a:latin typeface="Times New Roman" pitchFamily="18" charset="0"/>
              <a:cs typeface="Times New Roman" pitchFamily="18" charset="0"/>
            </a:endParaRPr>
          </a:p>
          <a:p>
            <a:pPr marL="285750" indent="-285750" algn="just">
              <a:buFont typeface="Wingdings" pitchFamily="2" charset="2"/>
              <a:buChar char="q"/>
            </a:pP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Because of all the ice on the roads, Joe thinks that there will be a 70% chance </a:t>
            </a:r>
            <a:r>
              <a:rPr lang="en-US" sz="2400" dirty="0" smtClean="0">
                <a:latin typeface="Times New Roman" pitchFamily="18" charset="0"/>
                <a:cs typeface="Times New Roman" pitchFamily="18" charset="0"/>
              </a:rPr>
              <a:t>of “</a:t>
            </a:r>
            <a:r>
              <a:rPr lang="en-US" sz="2400" dirty="0">
                <a:latin typeface="Times New Roman" pitchFamily="18" charset="0"/>
                <a:cs typeface="Times New Roman" pitchFamily="18" charset="0"/>
              </a:rPr>
              <a:t>a lot of accidents” and a 30% chance of “fewer accidents</a:t>
            </a:r>
            <a:r>
              <a:rPr lang="en-US" sz="2400" dirty="0" smtClean="0">
                <a:latin typeface="Times New Roman" pitchFamily="18" charset="0"/>
                <a:cs typeface="Times New Roman" pitchFamily="18" charset="0"/>
              </a:rPr>
              <a:t>”</a:t>
            </a:r>
          </a:p>
          <a:p>
            <a:pPr marL="285750" indent="-285750" algn="just">
              <a:buFont typeface="Wingdings" pitchFamily="2" charset="2"/>
              <a:buChar char="q"/>
            </a:pPr>
            <a:endParaRPr lang="en-US" sz="2400" dirty="0">
              <a:latin typeface="Times New Roman" pitchFamily="18" charset="0"/>
              <a:cs typeface="Times New Roman" pitchFamily="18" charset="0"/>
            </a:endParaRPr>
          </a:p>
          <a:p>
            <a:pPr marL="285750" indent="-285750" algn="just">
              <a:buFont typeface="Wingdings" pitchFamily="2" charset="2"/>
              <a:buChar char="q"/>
            </a:pP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Assume if he doesn’t expand he will have the same revenue as last year.</a:t>
            </a:r>
          </a:p>
        </p:txBody>
      </p:sp>
    </p:spTree>
    <p:extLst>
      <p:ext uri="{BB962C8B-B14F-4D97-AF65-F5344CB8AC3E}">
        <p14:creationId xmlns:p14="http://schemas.microsoft.com/office/powerpoint/2010/main" val="26943052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a:xfrm>
            <a:off x="457200" y="76200"/>
            <a:ext cx="8229600" cy="838200"/>
          </a:xfrm>
        </p:spPr>
        <p:style>
          <a:lnRef idx="2">
            <a:schemeClr val="accent3">
              <a:shade val="50000"/>
            </a:schemeClr>
          </a:lnRef>
          <a:fillRef idx="1">
            <a:schemeClr val="accent3"/>
          </a:fillRef>
          <a:effectRef idx="0">
            <a:schemeClr val="accent3"/>
          </a:effectRef>
          <a:fontRef idx="minor">
            <a:schemeClr val="lt1"/>
          </a:fontRef>
        </p:style>
        <p:txBody>
          <a:bodyPr>
            <a:normAutofit fontScale="90000"/>
          </a:bodyPr>
          <a:lstStyle/>
          <a:p>
            <a:pPr>
              <a:defRPr/>
            </a:pPr>
            <a:r>
              <a:rPr lang="en-US" b="1" dirty="0" smtClean="0">
                <a:solidFill>
                  <a:srgbClr val="FF0000"/>
                </a:solidFill>
                <a:latin typeface="Times New Roman" pitchFamily="18" charset="0"/>
                <a:cs typeface="Times New Roman" pitchFamily="18" charset="0"/>
              </a:rPr>
              <a:t>Classification Learning: Definition</a:t>
            </a:r>
          </a:p>
        </p:txBody>
      </p:sp>
      <p:sp>
        <p:nvSpPr>
          <p:cNvPr id="826371" name="Rectangle 3"/>
          <p:cNvSpPr>
            <a:spLocks noGrp="1" noChangeArrowheads="1"/>
          </p:cNvSpPr>
          <p:nvPr>
            <p:ph type="body" idx="1"/>
          </p:nvPr>
        </p:nvSpPr>
        <p:spPr>
          <a:xfrm>
            <a:off x="152400" y="1066800"/>
            <a:ext cx="8763000" cy="5257800"/>
          </a:xfrm>
        </p:spPr>
        <p:style>
          <a:lnRef idx="2">
            <a:schemeClr val="accent3"/>
          </a:lnRef>
          <a:fillRef idx="1">
            <a:schemeClr val="lt1"/>
          </a:fillRef>
          <a:effectRef idx="0">
            <a:schemeClr val="accent3"/>
          </a:effectRef>
          <a:fontRef idx="minor">
            <a:schemeClr val="dk1"/>
          </a:fontRef>
        </p:style>
        <p:txBody>
          <a:bodyPr>
            <a:noAutofit/>
          </a:bodyPr>
          <a:lstStyle/>
          <a:p>
            <a:pPr marL="0" indent="0" algn="just">
              <a:lnSpc>
                <a:spcPct val="90000"/>
              </a:lnSpc>
              <a:buNone/>
              <a:defRPr/>
            </a:pPr>
            <a:r>
              <a:rPr lang="en-US" sz="2800" dirty="0" smtClean="0"/>
              <a:t>Given a collection of records (</a:t>
            </a:r>
            <a:r>
              <a:rPr lang="en-US" sz="2800" i="1" dirty="0" smtClean="0">
                <a:solidFill>
                  <a:srgbClr val="CC0000"/>
                </a:solidFill>
              </a:rPr>
              <a:t>training set</a:t>
            </a:r>
            <a:r>
              <a:rPr lang="en-US" sz="2800" dirty="0" smtClean="0"/>
              <a:t>)</a:t>
            </a:r>
          </a:p>
          <a:p>
            <a:pPr marL="742950" lvl="1" indent="-285750" algn="just">
              <a:lnSpc>
                <a:spcPct val="90000"/>
              </a:lnSpc>
              <a:buFont typeface="Arial" charset="0"/>
              <a:buChar char="–"/>
              <a:defRPr/>
            </a:pPr>
            <a:r>
              <a:rPr lang="en-US" dirty="0" smtClean="0"/>
              <a:t>Each record contains a set of </a:t>
            </a:r>
            <a:r>
              <a:rPr lang="en-US" i="1" dirty="0" smtClean="0">
                <a:solidFill>
                  <a:srgbClr val="CC0000"/>
                </a:solidFill>
              </a:rPr>
              <a:t>attributes</a:t>
            </a:r>
            <a:r>
              <a:rPr lang="en-US" dirty="0" smtClean="0"/>
              <a:t>, one of the attributes is the </a:t>
            </a:r>
            <a:r>
              <a:rPr lang="en-US" i="1" dirty="0" smtClean="0">
                <a:solidFill>
                  <a:srgbClr val="CC0000"/>
                </a:solidFill>
              </a:rPr>
              <a:t>class</a:t>
            </a:r>
            <a:endParaRPr lang="en-US" dirty="0" smtClean="0"/>
          </a:p>
          <a:p>
            <a:pPr marL="0" indent="0" algn="just">
              <a:lnSpc>
                <a:spcPct val="90000"/>
              </a:lnSpc>
              <a:buNone/>
              <a:defRPr/>
            </a:pPr>
            <a:r>
              <a:rPr lang="en-US" sz="2800" dirty="0" smtClean="0"/>
              <a:t>Find a </a:t>
            </a:r>
            <a:r>
              <a:rPr lang="en-US" sz="2800" i="1" dirty="0" smtClean="0">
                <a:solidFill>
                  <a:srgbClr val="CC0000"/>
                </a:solidFill>
              </a:rPr>
              <a:t>model</a:t>
            </a:r>
            <a:r>
              <a:rPr lang="en-US" sz="2800" dirty="0" smtClean="0"/>
              <a:t> for the class attribute as a function of the values of the other attributes</a:t>
            </a:r>
          </a:p>
          <a:p>
            <a:pPr marL="0" indent="0" algn="just">
              <a:lnSpc>
                <a:spcPct val="90000"/>
              </a:lnSpc>
              <a:buNone/>
              <a:defRPr/>
            </a:pPr>
            <a:endParaRPr lang="en-US" sz="2800" dirty="0" smtClean="0"/>
          </a:p>
          <a:p>
            <a:pPr marL="0" indent="0" algn="just">
              <a:lnSpc>
                <a:spcPct val="90000"/>
              </a:lnSpc>
              <a:buNone/>
              <a:defRPr/>
            </a:pPr>
            <a:r>
              <a:rPr lang="en-US" sz="2800" dirty="0" smtClean="0"/>
              <a:t>Goal: </a:t>
            </a:r>
            <a:r>
              <a:rPr lang="en-US" sz="2800" u="sng" dirty="0" smtClean="0"/>
              <a:t>previously unseen</a:t>
            </a:r>
            <a:r>
              <a:rPr lang="en-US" sz="2800" dirty="0" smtClean="0"/>
              <a:t> records should be assigned a class as accurately as possible</a:t>
            </a:r>
          </a:p>
          <a:p>
            <a:pPr marL="742950" lvl="1" indent="-285750" algn="just">
              <a:lnSpc>
                <a:spcPct val="90000"/>
              </a:lnSpc>
              <a:buFont typeface="Arial" charset="0"/>
              <a:buChar char="–"/>
              <a:defRPr/>
            </a:pPr>
            <a:r>
              <a:rPr lang="en-US" dirty="0" smtClean="0"/>
              <a:t>Use </a:t>
            </a:r>
            <a:r>
              <a:rPr lang="en-US" i="1" dirty="0" smtClean="0">
                <a:solidFill>
                  <a:srgbClr val="CC0000"/>
                </a:solidFill>
              </a:rPr>
              <a:t>test set</a:t>
            </a:r>
            <a:r>
              <a:rPr lang="en-US" dirty="0" smtClean="0"/>
              <a:t> to estimate the accuracy of the model</a:t>
            </a:r>
          </a:p>
          <a:p>
            <a:pPr marL="742950" lvl="1" indent="-285750" algn="just">
              <a:lnSpc>
                <a:spcPct val="90000"/>
              </a:lnSpc>
              <a:buFont typeface="Arial" charset="0"/>
              <a:buChar char="–"/>
              <a:defRPr/>
            </a:pPr>
            <a:r>
              <a:rPr lang="en-US" dirty="0" smtClean="0"/>
              <a:t>Often, the given data set is divided into training and test sets, with training set used to build the model and test set used to validate it</a:t>
            </a:r>
          </a:p>
        </p:txBody>
      </p:sp>
    </p:spTree>
    <p:extLst>
      <p:ext uri="{BB962C8B-B14F-4D97-AF65-F5344CB8AC3E}">
        <p14:creationId xmlns:p14="http://schemas.microsoft.com/office/powerpoint/2010/main" val="5492482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79951" y="89143"/>
            <a:ext cx="3384260" cy="707886"/>
          </a:xfrm>
          <a:prstGeom prst="rect">
            <a:avLst/>
          </a:prstGeom>
        </p:spPr>
        <p:txBody>
          <a:bodyPr wrap="none">
            <a:spAutoFit/>
          </a:bodyPr>
          <a:lstStyle/>
          <a:p>
            <a:r>
              <a:rPr lang="en-US" sz="4000" b="1" dirty="0"/>
              <a:t>EASY EXAMPLE</a:t>
            </a:r>
            <a:endParaRPr lang="en-US" sz="4000"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830" y="1447800"/>
            <a:ext cx="890917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20586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AutoShape 2"/>
          <p:cNvSpPr>
            <a:spLocks noGrp="1" noChangeArrowheads="1"/>
          </p:cNvSpPr>
          <p:nvPr>
            <p:ph type="title"/>
          </p:nvPr>
        </p:nvSpPr>
        <p:spPr>
          <a:xfrm>
            <a:off x="762000" y="76200"/>
            <a:ext cx="7924800" cy="609600"/>
          </a:xfrm>
        </p:spPr>
        <p:style>
          <a:lnRef idx="2">
            <a:schemeClr val="dk1">
              <a:shade val="50000"/>
            </a:schemeClr>
          </a:lnRef>
          <a:fillRef idx="1">
            <a:schemeClr val="dk1"/>
          </a:fillRef>
          <a:effectRef idx="0">
            <a:schemeClr val="dk1"/>
          </a:effectRef>
          <a:fontRef idx="minor">
            <a:schemeClr val="lt1"/>
          </a:fontRef>
        </p:style>
        <p:txBody>
          <a:bodyPr>
            <a:normAutofit fontScale="90000"/>
          </a:bodyPr>
          <a:lstStyle/>
          <a:p>
            <a:r>
              <a:rPr lang="en-US" altLang="zh-CN" dirty="0"/>
              <a:t>E</a:t>
            </a:r>
            <a:r>
              <a:rPr lang="en-US" altLang="zh-CN" dirty="0" smtClean="0"/>
              <a:t>xample</a:t>
            </a:r>
            <a:endParaRPr lang="en-US" altLang="zh-CN" dirty="0"/>
          </a:p>
        </p:txBody>
      </p:sp>
      <p:sp>
        <p:nvSpPr>
          <p:cNvPr id="6147" name="Rectangle 3"/>
          <p:cNvSpPr>
            <a:spLocks noGrp="1" noChangeArrowheads="1"/>
          </p:cNvSpPr>
          <p:nvPr>
            <p:ph type="body" sz="half" idx="1"/>
          </p:nvPr>
        </p:nvSpPr>
        <p:spPr>
          <a:xfrm>
            <a:off x="762000" y="1295400"/>
            <a:ext cx="7615238" cy="3724275"/>
          </a:xfrm>
        </p:spPr>
        <p:txBody>
          <a:bodyPr/>
          <a:lstStyle/>
          <a:p>
            <a:r>
              <a:rPr lang="en-US" altLang="zh-CN" sz="2400" dirty="0">
                <a:solidFill>
                  <a:srgbClr val="C00000"/>
                </a:solidFill>
              </a:rPr>
              <a:t>You want to guess the outcome of next week's game between the </a:t>
            </a:r>
            <a:r>
              <a:rPr lang="en-US" altLang="zh-CN" sz="2400" i="1" dirty="0" err="1">
                <a:solidFill>
                  <a:srgbClr val="C00000"/>
                </a:solidFill>
                <a:hlinkClick r:id="rId2"/>
              </a:rPr>
              <a:t>MallRats</a:t>
            </a:r>
            <a:r>
              <a:rPr lang="en-US" altLang="zh-CN" sz="2400" dirty="0">
                <a:solidFill>
                  <a:srgbClr val="C00000"/>
                </a:solidFill>
              </a:rPr>
              <a:t> and the </a:t>
            </a:r>
            <a:r>
              <a:rPr lang="en-US" altLang="zh-CN" sz="2400" i="1" dirty="0">
                <a:solidFill>
                  <a:srgbClr val="C00000"/>
                </a:solidFill>
                <a:hlinkClick r:id="rId3"/>
              </a:rPr>
              <a:t>Chinooks</a:t>
            </a:r>
            <a:r>
              <a:rPr lang="en-US" altLang="zh-CN" sz="2400" dirty="0">
                <a:solidFill>
                  <a:srgbClr val="C00000"/>
                </a:solidFill>
              </a:rPr>
              <a:t>.</a:t>
            </a:r>
            <a:r>
              <a:rPr lang="en-US" altLang="zh-CN" sz="2000" dirty="0">
                <a:solidFill>
                  <a:srgbClr val="C00000"/>
                </a:solidFill>
              </a:rPr>
              <a:t> </a:t>
            </a:r>
          </a:p>
          <a:p>
            <a:endParaRPr lang="en-US" altLang="zh-CN" sz="2000" dirty="0">
              <a:solidFill>
                <a:srgbClr val="C00000"/>
              </a:solidFill>
            </a:endParaRPr>
          </a:p>
          <a:p>
            <a:r>
              <a:rPr lang="en-US" altLang="zh-CN" sz="2400" dirty="0">
                <a:solidFill>
                  <a:srgbClr val="C00000"/>
                </a:solidFill>
              </a:rPr>
              <a:t>Available knowledge / Attribute</a:t>
            </a:r>
          </a:p>
          <a:p>
            <a:pPr lvl="1"/>
            <a:r>
              <a:rPr lang="en-US" altLang="zh-CN" sz="2200" dirty="0">
                <a:solidFill>
                  <a:srgbClr val="C00000"/>
                </a:solidFill>
              </a:rPr>
              <a:t>was the game </a:t>
            </a:r>
            <a:r>
              <a:rPr lang="en-US" altLang="zh-CN" sz="2200" b="1" dirty="0">
                <a:solidFill>
                  <a:srgbClr val="C00000"/>
                </a:solidFill>
              </a:rPr>
              <a:t>at Home or Away </a:t>
            </a:r>
          </a:p>
          <a:p>
            <a:pPr lvl="1"/>
            <a:r>
              <a:rPr lang="en-US" altLang="zh-CN" sz="2200" dirty="0">
                <a:solidFill>
                  <a:srgbClr val="C00000"/>
                </a:solidFill>
              </a:rPr>
              <a:t>was the starting </a:t>
            </a:r>
            <a:r>
              <a:rPr lang="en-US" altLang="zh-CN" sz="2200" b="1" dirty="0">
                <a:solidFill>
                  <a:srgbClr val="C00000"/>
                </a:solidFill>
              </a:rPr>
              <a:t>time 5pm, 7pm or 9pm</a:t>
            </a:r>
            <a:r>
              <a:rPr lang="en-US" altLang="zh-CN" sz="2200" dirty="0">
                <a:solidFill>
                  <a:srgbClr val="C00000"/>
                </a:solidFill>
              </a:rPr>
              <a:t>.</a:t>
            </a:r>
          </a:p>
          <a:p>
            <a:pPr lvl="1"/>
            <a:r>
              <a:rPr lang="en-US" altLang="zh-CN" sz="2200" dirty="0">
                <a:solidFill>
                  <a:srgbClr val="C00000"/>
                </a:solidFill>
              </a:rPr>
              <a:t>Did </a:t>
            </a:r>
            <a:r>
              <a:rPr lang="en-US" altLang="zh-CN" sz="2200" b="1" dirty="0">
                <a:solidFill>
                  <a:srgbClr val="C00000"/>
                </a:solidFill>
              </a:rPr>
              <a:t>Joe play center</a:t>
            </a:r>
            <a:r>
              <a:rPr lang="en-US" altLang="zh-CN" sz="2200" dirty="0">
                <a:solidFill>
                  <a:srgbClr val="C00000"/>
                </a:solidFill>
              </a:rPr>
              <a:t>, or forward. </a:t>
            </a:r>
          </a:p>
          <a:p>
            <a:pPr lvl="1"/>
            <a:r>
              <a:rPr lang="en-US" altLang="zh-CN" sz="2200" dirty="0">
                <a:solidFill>
                  <a:srgbClr val="C00000"/>
                </a:solidFill>
              </a:rPr>
              <a:t>whether that </a:t>
            </a:r>
            <a:r>
              <a:rPr lang="en-US" altLang="zh-CN" sz="2200" b="1" dirty="0">
                <a:solidFill>
                  <a:srgbClr val="C00000"/>
                </a:solidFill>
              </a:rPr>
              <a:t>opponent's center was tall or not</a:t>
            </a:r>
            <a:r>
              <a:rPr lang="en-US" altLang="zh-CN" sz="2200" dirty="0">
                <a:solidFill>
                  <a:srgbClr val="C00000"/>
                </a:solidFill>
              </a:rPr>
              <a:t>.</a:t>
            </a:r>
          </a:p>
          <a:p>
            <a:pPr lvl="1"/>
            <a:r>
              <a:rPr lang="en-US" altLang="zh-CN" sz="2200" b="1" dirty="0">
                <a:solidFill>
                  <a:srgbClr val="C00000"/>
                </a:solidFill>
              </a:rPr>
              <a:t>…..</a:t>
            </a:r>
          </a:p>
        </p:txBody>
      </p:sp>
    </p:spTree>
    <p:extLst>
      <p:ext uri="{BB962C8B-B14F-4D97-AF65-F5344CB8AC3E}">
        <p14:creationId xmlns:p14="http://schemas.microsoft.com/office/powerpoint/2010/main" val="42687276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2"/>
          <p:cNvSpPr>
            <a:spLocks noGrp="1" noChangeArrowheads="1"/>
          </p:cNvSpPr>
          <p:nvPr>
            <p:ph type="title"/>
          </p:nvPr>
        </p:nvSpPr>
        <p:spPr>
          <a:xfrm>
            <a:off x="457200" y="0"/>
            <a:ext cx="8229600" cy="609600"/>
          </a:xfrm>
        </p:spPr>
        <p:style>
          <a:lnRef idx="3">
            <a:schemeClr val="lt1"/>
          </a:lnRef>
          <a:fillRef idx="1">
            <a:schemeClr val="accent1"/>
          </a:fillRef>
          <a:effectRef idx="1">
            <a:schemeClr val="accent1"/>
          </a:effectRef>
          <a:fontRef idx="minor">
            <a:schemeClr val="lt1"/>
          </a:fontRef>
        </p:style>
        <p:txBody>
          <a:bodyPr>
            <a:normAutofit fontScale="90000"/>
          </a:bodyPr>
          <a:lstStyle/>
          <a:p>
            <a:r>
              <a:rPr lang="en-US" altLang="zh-CN" dirty="0"/>
              <a:t>Basket ball data</a:t>
            </a:r>
          </a:p>
        </p:txBody>
      </p:sp>
      <p:graphicFrame>
        <p:nvGraphicFramePr>
          <p:cNvPr id="9219" name="Object 3"/>
          <p:cNvGraphicFramePr>
            <a:graphicFrameLocks noGrp="1" noChangeAspect="1"/>
          </p:cNvGraphicFramePr>
          <p:nvPr>
            <p:ph idx="1"/>
            <p:extLst>
              <p:ext uri="{D42A27DB-BD31-4B8C-83A1-F6EECF244321}">
                <p14:modId xmlns:p14="http://schemas.microsoft.com/office/powerpoint/2010/main" val="2190323904"/>
              </p:ext>
            </p:extLst>
          </p:nvPr>
        </p:nvGraphicFramePr>
        <p:xfrm>
          <a:off x="762000" y="762000"/>
          <a:ext cx="7712075" cy="5357968"/>
        </p:xfrm>
        <a:graphic>
          <a:graphicData uri="http://schemas.openxmlformats.org/presentationml/2006/ole">
            <mc:AlternateContent xmlns:mc="http://schemas.openxmlformats.org/markup-compatibility/2006">
              <mc:Choice xmlns:v="urn:schemas-microsoft-com:vml" Requires="v">
                <p:oleObj spid="_x0000_s61519" name="Bitmap Image" r:id="rId3" imgW="6458040" imgH="4486320" progId="Paint.Picture">
                  <p:embed/>
                </p:oleObj>
              </mc:Choice>
              <mc:Fallback>
                <p:oleObj name="Bitmap Image" r:id="rId3" imgW="6458040" imgH="4486320" progId="Paint.Picture">
                  <p:embed/>
                  <p:pic>
                    <p:nvPicPr>
                      <p:cNvPr id="0" name=""/>
                      <p:cNvPicPr>
                        <a:picLocks noChangeAspect="1" noChangeArrowheads="1"/>
                      </p:cNvPicPr>
                      <p:nvPr/>
                    </p:nvPicPr>
                    <p:blipFill>
                      <a:blip r:embed="rId4"/>
                      <a:srcRect/>
                      <a:stretch>
                        <a:fillRect/>
                      </a:stretch>
                    </p:blipFill>
                    <p:spPr bwMode="auto">
                      <a:xfrm>
                        <a:off x="762000" y="762000"/>
                        <a:ext cx="7712075" cy="535796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7693200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AutoShape 5"/>
          <p:cNvSpPr>
            <a:spLocks noGrp="1" noChangeArrowheads="1"/>
          </p:cNvSpPr>
          <p:nvPr>
            <p:ph type="title"/>
          </p:nvPr>
        </p:nvSpPr>
        <p:spPr>
          <a:xfrm>
            <a:off x="914400" y="228600"/>
            <a:ext cx="7924800" cy="762000"/>
          </a:xfrm>
        </p:spPr>
        <p:style>
          <a:lnRef idx="3">
            <a:schemeClr val="lt1"/>
          </a:lnRef>
          <a:fillRef idx="1">
            <a:schemeClr val="accent2"/>
          </a:fillRef>
          <a:effectRef idx="1">
            <a:schemeClr val="accent2"/>
          </a:effectRef>
          <a:fontRef idx="minor">
            <a:schemeClr val="lt1"/>
          </a:fontRef>
        </p:style>
        <p:txBody>
          <a:bodyPr/>
          <a:lstStyle/>
          <a:p>
            <a:r>
              <a:rPr lang="en-US" altLang="zh-CN" dirty="0"/>
              <a:t>What we know</a:t>
            </a:r>
          </a:p>
        </p:txBody>
      </p:sp>
      <p:sp>
        <p:nvSpPr>
          <p:cNvPr id="11267" name="Rectangle 3"/>
          <p:cNvSpPr>
            <a:spLocks noGrp="1" noChangeArrowheads="1"/>
          </p:cNvSpPr>
          <p:nvPr>
            <p:ph type="body" sz="half" idx="1"/>
          </p:nvPr>
        </p:nvSpPr>
        <p:spPr>
          <a:xfrm>
            <a:off x="838200" y="1828800"/>
            <a:ext cx="7896225" cy="3849688"/>
          </a:xfrm>
        </p:spPr>
        <p:txBody>
          <a:bodyPr/>
          <a:lstStyle/>
          <a:p>
            <a:r>
              <a:rPr lang="en-US" altLang="zh-CN" sz="2400" dirty="0"/>
              <a:t>The game will be away, at 9pm, and that Joe will play center on offense…</a:t>
            </a:r>
          </a:p>
          <a:p>
            <a:pPr lvl="1"/>
            <a:endParaRPr lang="en-US" altLang="zh-CN" dirty="0"/>
          </a:p>
          <a:p>
            <a:pPr lvl="1"/>
            <a:endParaRPr lang="en-US" altLang="zh-CN" sz="1800" dirty="0"/>
          </a:p>
          <a:p>
            <a:pPr lvl="1"/>
            <a:endParaRPr lang="en-US" altLang="zh-CN" sz="1800" dirty="0"/>
          </a:p>
          <a:p>
            <a:pPr marL="457200" lvl="1" indent="0">
              <a:buNone/>
            </a:pPr>
            <a:endParaRPr lang="en-US" altLang="zh-CN" sz="1800" dirty="0"/>
          </a:p>
          <a:p>
            <a:r>
              <a:rPr lang="en-US" altLang="zh-CN" sz="2400" dirty="0"/>
              <a:t>A classification problem</a:t>
            </a:r>
          </a:p>
          <a:p>
            <a:r>
              <a:rPr lang="en-US" altLang="zh-CN" sz="2400" dirty="0"/>
              <a:t>Generalizing the learned rule to new examples</a:t>
            </a:r>
          </a:p>
        </p:txBody>
      </p:sp>
      <p:graphicFrame>
        <p:nvGraphicFramePr>
          <p:cNvPr id="11268" name="Object 4"/>
          <p:cNvGraphicFramePr>
            <a:graphicFrameLocks noGrp="1" noChangeAspect="1"/>
          </p:cNvGraphicFramePr>
          <p:nvPr>
            <p:ph sz="half" idx="2"/>
            <p:extLst>
              <p:ext uri="{D42A27DB-BD31-4B8C-83A1-F6EECF244321}">
                <p14:modId xmlns:p14="http://schemas.microsoft.com/office/powerpoint/2010/main" val="3944880323"/>
              </p:ext>
            </p:extLst>
          </p:nvPr>
        </p:nvGraphicFramePr>
        <p:xfrm>
          <a:off x="1219200" y="2895600"/>
          <a:ext cx="6664325" cy="898525"/>
        </p:xfrm>
        <a:graphic>
          <a:graphicData uri="http://schemas.openxmlformats.org/presentationml/2006/ole">
            <mc:AlternateContent xmlns:mc="http://schemas.openxmlformats.org/markup-compatibility/2006">
              <mc:Choice xmlns:v="urn:schemas-microsoft-com:vml" Requires="v">
                <p:oleObj spid="_x0000_s62543" name="Bitmap Image" r:id="rId3" imgW="6392167" imgH="980952" progId="Paint.Picture">
                  <p:embed/>
                </p:oleObj>
              </mc:Choice>
              <mc:Fallback>
                <p:oleObj name="Bitmap Image" r:id="rId3" imgW="6392167" imgH="980952"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2895600"/>
                        <a:ext cx="6664325" cy="89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598280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AutoShape 6"/>
          <p:cNvSpPr>
            <a:spLocks noGrp="1" noChangeArrowheads="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r>
              <a:rPr lang="en-US" altLang="zh-CN" dirty="0"/>
              <a:t>Illustration</a:t>
            </a:r>
          </a:p>
        </p:txBody>
      </p:sp>
      <p:pic>
        <p:nvPicPr>
          <p:cNvPr id="15365" name="Picture 5" descr="small-d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2470957"/>
            <a:ext cx="4668544" cy="3454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8" name="Rectangle 8"/>
          <p:cNvSpPr>
            <a:spLocks noChangeArrowheads="1"/>
          </p:cNvSpPr>
          <p:nvPr/>
        </p:nvSpPr>
        <p:spPr bwMode="auto">
          <a:xfrm>
            <a:off x="4572000" y="3642518"/>
            <a:ext cx="3611563" cy="436563"/>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200" dirty="0">
                <a:solidFill>
                  <a:schemeClr val="tx2"/>
                </a:solidFill>
              </a:rPr>
              <a:t>(2) Which node to proceed?</a:t>
            </a:r>
          </a:p>
        </p:txBody>
      </p:sp>
      <p:sp>
        <p:nvSpPr>
          <p:cNvPr id="15369" name="Rectangle 9"/>
          <p:cNvSpPr>
            <a:spLocks noChangeArrowheads="1"/>
          </p:cNvSpPr>
          <p:nvPr/>
        </p:nvSpPr>
        <p:spPr bwMode="auto">
          <a:xfrm>
            <a:off x="4419600" y="4902177"/>
            <a:ext cx="5040313" cy="436562"/>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200">
                <a:solidFill>
                  <a:schemeClr val="tx2"/>
                </a:solidFill>
              </a:rPr>
              <a:t>(3) When to stop/ come to conclusion?</a:t>
            </a:r>
          </a:p>
        </p:txBody>
      </p:sp>
      <p:sp>
        <p:nvSpPr>
          <p:cNvPr id="15370" name="Rectangle 10"/>
          <p:cNvSpPr>
            <a:spLocks noChangeArrowheads="1"/>
          </p:cNvSpPr>
          <p:nvPr/>
        </p:nvSpPr>
        <p:spPr bwMode="auto">
          <a:xfrm>
            <a:off x="3419475" y="2470957"/>
            <a:ext cx="3671887" cy="436562"/>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200" dirty="0">
                <a:solidFill>
                  <a:schemeClr val="tx2"/>
                </a:solidFill>
              </a:rPr>
              <a:t>(1) Which to start? (root)</a:t>
            </a:r>
          </a:p>
        </p:txBody>
      </p:sp>
    </p:spTree>
    <p:extLst>
      <p:ext uri="{BB962C8B-B14F-4D97-AF65-F5344CB8AC3E}">
        <p14:creationId xmlns:p14="http://schemas.microsoft.com/office/powerpoint/2010/main" val="20625988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AutoShape 5"/>
          <p:cNvSpPr>
            <a:spLocks noGrp="1" noChangeArrowheads="1"/>
          </p:cNvSpPr>
          <p:nvPr>
            <p:ph type="title"/>
          </p:nvPr>
        </p:nvSpPr>
        <p:spPr>
          <a:xfrm>
            <a:off x="762000" y="-9144"/>
            <a:ext cx="7924800" cy="542544"/>
          </a:xfrm>
        </p:spPr>
        <p:style>
          <a:lnRef idx="2">
            <a:schemeClr val="accent1"/>
          </a:lnRef>
          <a:fillRef idx="1">
            <a:schemeClr val="lt1"/>
          </a:fillRef>
          <a:effectRef idx="0">
            <a:schemeClr val="accent1"/>
          </a:effectRef>
          <a:fontRef idx="minor">
            <a:schemeClr val="dk1"/>
          </a:fontRef>
        </p:style>
        <p:txBody>
          <a:bodyPr>
            <a:normAutofit fontScale="90000"/>
          </a:bodyPr>
          <a:lstStyle/>
          <a:p>
            <a:r>
              <a:rPr lang="en-US" altLang="zh-CN" dirty="0"/>
              <a:t>Random split</a:t>
            </a:r>
          </a:p>
        </p:txBody>
      </p:sp>
      <p:sp>
        <p:nvSpPr>
          <p:cNvPr id="28675" name="Rectangle 3"/>
          <p:cNvSpPr>
            <a:spLocks noGrp="1" noChangeArrowheads="1"/>
          </p:cNvSpPr>
          <p:nvPr>
            <p:ph type="body" sz="half" idx="1"/>
          </p:nvPr>
        </p:nvSpPr>
        <p:spPr>
          <a:xfrm>
            <a:off x="762000" y="609600"/>
            <a:ext cx="7615238" cy="1295400"/>
          </a:xfrm>
        </p:spPr>
        <p:txBody>
          <a:bodyPr>
            <a:normAutofit lnSpcReduction="10000"/>
          </a:bodyPr>
          <a:lstStyle/>
          <a:p>
            <a:r>
              <a:rPr lang="en-US" altLang="zh-CN" sz="2400" dirty="0"/>
              <a:t>The tree can grow </a:t>
            </a:r>
            <a:r>
              <a:rPr lang="en-US" altLang="zh-CN" sz="2400" b="1" dirty="0"/>
              <a:t>h</a:t>
            </a:r>
            <a:r>
              <a:rPr lang="en-US" altLang="zh-CN" sz="2400" dirty="0"/>
              <a:t>uge </a:t>
            </a:r>
          </a:p>
          <a:p>
            <a:r>
              <a:rPr lang="en-US" altLang="zh-CN" sz="2400" dirty="0"/>
              <a:t>These trees are hard to understand. </a:t>
            </a:r>
          </a:p>
          <a:p>
            <a:r>
              <a:rPr lang="en-US" altLang="zh-CN" sz="2400" dirty="0"/>
              <a:t>Larger trees are typically less accurate than smaller trees.</a:t>
            </a:r>
          </a:p>
        </p:txBody>
      </p:sp>
      <p:pic>
        <p:nvPicPr>
          <p:cNvPr id="28676" name="Picture 4" descr="Random_BB"/>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4384" y="1816608"/>
            <a:ext cx="9119616" cy="50413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091348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2"/>
          <p:cNvSpPr>
            <a:spLocks noGrp="1" noChangeArrowheads="1"/>
          </p:cNvSpPr>
          <p:nvPr>
            <p:ph type="title"/>
          </p:nvPr>
        </p:nvSpPr>
        <p:spPr/>
        <p:txBody>
          <a:bodyPr/>
          <a:lstStyle/>
          <a:p>
            <a:r>
              <a:rPr lang="en-US" altLang="zh-CN"/>
              <a:t>Principled Criterion</a:t>
            </a:r>
          </a:p>
        </p:txBody>
      </p:sp>
      <p:sp>
        <p:nvSpPr>
          <p:cNvPr id="19459" name="Rectangle 3"/>
          <p:cNvSpPr>
            <a:spLocks noGrp="1" noChangeArrowheads="1"/>
          </p:cNvSpPr>
          <p:nvPr>
            <p:ph type="body" idx="1"/>
          </p:nvPr>
        </p:nvSpPr>
        <p:spPr/>
        <p:txBody>
          <a:bodyPr/>
          <a:lstStyle/>
          <a:p>
            <a:r>
              <a:rPr lang="en-US" altLang="zh-CN" sz="2400"/>
              <a:t>Selection of an attribute to test at each node - choosing the most useful attribute for classifying examples. </a:t>
            </a:r>
          </a:p>
          <a:p>
            <a:r>
              <a:rPr lang="en-US" altLang="zh-CN" sz="2400"/>
              <a:t>information gain</a:t>
            </a:r>
          </a:p>
          <a:p>
            <a:pPr lvl="1"/>
            <a:r>
              <a:rPr lang="en-US" altLang="zh-CN" sz="2200"/>
              <a:t>measures how well a given attribute separates the training examples according to their target classification</a:t>
            </a:r>
          </a:p>
          <a:p>
            <a:pPr lvl="1"/>
            <a:r>
              <a:rPr lang="en-US" altLang="zh-CN" sz="2200"/>
              <a:t>This measure is used to select among the candidate attributes at each step while growing the tree</a:t>
            </a:r>
          </a:p>
        </p:txBody>
      </p:sp>
    </p:spTree>
    <p:extLst>
      <p:ext uri="{BB962C8B-B14F-4D97-AF65-F5344CB8AC3E}">
        <p14:creationId xmlns:p14="http://schemas.microsoft.com/office/powerpoint/2010/main" val="27843824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61115"/>
            <a:ext cx="7154651" cy="707886"/>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4000" b="1" i="1" dirty="0" smtClean="0"/>
              <a:t>How </a:t>
            </a:r>
            <a:r>
              <a:rPr lang="en-US" sz="4000" b="1" i="1" dirty="0"/>
              <a:t>to build  </a:t>
            </a:r>
            <a:r>
              <a:rPr lang="en-US" sz="4000" b="1" i="1" dirty="0" smtClean="0"/>
              <a:t>This Decision Tree?</a:t>
            </a:r>
            <a:endParaRPr lang="en-US" sz="4000" dirty="0"/>
          </a:p>
        </p:txBody>
      </p:sp>
      <p:sp>
        <p:nvSpPr>
          <p:cNvPr id="3" name="Rectangle 2"/>
          <p:cNvSpPr/>
          <p:nvPr/>
        </p:nvSpPr>
        <p:spPr>
          <a:xfrm>
            <a:off x="18288" y="1295400"/>
            <a:ext cx="9125712" cy="4678204"/>
          </a:xfrm>
          <a:prstGeom prst="rect">
            <a:avLst/>
          </a:prstGeom>
        </p:spPr>
        <p:txBody>
          <a:bodyPr wrap="square">
            <a:spAutoFit/>
          </a:bodyPr>
          <a:lstStyle/>
          <a:p>
            <a:r>
              <a:rPr lang="en-US" sz="2800" dirty="0">
                <a:latin typeface="Times New Roman" pitchFamily="18" charset="0"/>
                <a:cs typeface="Times New Roman" pitchFamily="18" charset="0"/>
              </a:rPr>
              <a:t>There are couple of algorithms there to build a decision tree , we only talk about a few which </a:t>
            </a:r>
            <a:r>
              <a:rPr lang="en-US" sz="2800" dirty="0" smtClean="0">
                <a:latin typeface="Times New Roman" pitchFamily="18" charset="0"/>
                <a:cs typeface="Times New Roman" pitchFamily="18" charset="0"/>
              </a:rPr>
              <a:t>are</a:t>
            </a:r>
          </a:p>
          <a:p>
            <a:endParaRPr lang="en-US" sz="2800" dirty="0" smtClean="0">
              <a:latin typeface="Times New Roman" pitchFamily="18" charset="0"/>
              <a:cs typeface="Times New Roman" pitchFamily="18" charset="0"/>
            </a:endParaRPr>
          </a:p>
          <a:p>
            <a:endParaRPr lang="en-US" sz="2800" dirty="0">
              <a:latin typeface="Times New Roman" pitchFamily="18" charset="0"/>
              <a:cs typeface="Times New Roman" pitchFamily="18" charset="0"/>
            </a:endParaRPr>
          </a:p>
          <a:p>
            <a:pPr marL="457200" indent="-457200">
              <a:buFont typeface="Wingdings" pitchFamily="2" charset="2"/>
              <a:buChar char="q"/>
            </a:pPr>
            <a:r>
              <a:rPr lang="en-US" sz="2800" dirty="0">
                <a:latin typeface="Times New Roman" pitchFamily="18" charset="0"/>
                <a:cs typeface="Times New Roman" pitchFamily="18" charset="0"/>
              </a:rPr>
              <a:t>ID3 (Iterative </a:t>
            </a:r>
            <a:r>
              <a:rPr lang="en-US" sz="2800" dirty="0" err="1">
                <a:latin typeface="Times New Roman" pitchFamily="18" charset="0"/>
                <a:cs typeface="Times New Roman" pitchFamily="18" charset="0"/>
              </a:rPr>
              <a:t>Dichotomiser</a:t>
            </a:r>
            <a:r>
              <a:rPr lang="en-US" sz="2800" dirty="0">
                <a:latin typeface="Times New Roman" pitchFamily="18" charset="0"/>
                <a:cs typeface="Times New Roman" pitchFamily="18" charset="0"/>
              </a:rPr>
              <a:t> 3) → uses </a:t>
            </a:r>
            <a:r>
              <a:rPr lang="en-US" sz="2800" b="1" dirty="0">
                <a:latin typeface="Times New Roman" pitchFamily="18" charset="0"/>
                <a:cs typeface="Times New Roman" pitchFamily="18" charset="0"/>
              </a:rPr>
              <a:t>Entropy function </a:t>
            </a:r>
            <a:r>
              <a:rPr lang="en-US" sz="2800" dirty="0">
                <a:latin typeface="Times New Roman" pitchFamily="18" charset="0"/>
                <a:cs typeface="Times New Roman" pitchFamily="18" charset="0"/>
              </a:rPr>
              <a:t>and </a:t>
            </a:r>
            <a:r>
              <a:rPr lang="en-US" sz="2800" b="1" dirty="0">
                <a:latin typeface="Times New Roman" pitchFamily="18" charset="0"/>
                <a:cs typeface="Times New Roman" pitchFamily="18" charset="0"/>
                <a:hlinkClick r:id="rId3" tooltip="Information gain in decision trees"/>
              </a:rPr>
              <a:t>Information gain</a:t>
            </a:r>
            <a:r>
              <a:rPr lang="en-US" sz="2800" b="1" dirty="0">
                <a:latin typeface="Times New Roman" pitchFamily="18" charset="0"/>
                <a:cs typeface="Times New Roman" pitchFamily="18" charset="0"/>
              </a:rPr>
              <a:t> </a:t>
            </a:r>
            <a:r>
              <a:rPr lang="en-US" sz="2800" dirty="0">
                <a:latin typeface="Times New Roman" pitchFamily="18" charset="0"/>
                <a:cs typeface="Times New Roman" pitchFamily="18" charset="0"/>
              </a:rPr>
              <a:t>as metrics.</a:t>
            </a:r>
          </a:p>
          <a:p>
            <a:endParaRPr lang="en-US" sz="2800" dirty="0">
              <a:latin typeface="Times New Roman" pitchFamily="18" charset="0"/>
              <a:cs typeface="Times New Roman" pitchFamily="18" charset="0"/>
            </a:endParaRPr>
          </a:p>
          <a:p>
            <a:pPr marL="342900" indent="-342900">
              <a:buFont typeface="Wingdings" pitchFamily="2" charset="2"/>
              <a:buChar char="q"/>
            </a:pPr>
            <a:r>
              <a:rPr lang="en-US" sz="2800" dirty="0">
                <a:latin typeface="Times New Roman" pitchFamily="18" charset="0"/>
                <a:cs typeface="Times New Roman" pitchFamily="18" charset="0"/>
              </a:rPr>
              <a:t>CART (Classification and Regression Trees) → uses </a:t>
            </a:r>
            <a:r>
              <a:rPr lang="en-US" sz="2800" b="1" dirty="0" err="1">
                <a:latin typeface="Times New Roman" pitchFamily="18" charset="0"/>
                <a:cs typeface="Times New Roman" pitchFamily="18" charset="0"/>
              </a:rPr>
              <a:t>Gini</a:t>
            </a:r>
            <a:r>
              <a:rPr lang="en-US" sz="2800" b="1" dirty="0">
                <a:latin typeface="Times New Roman" pitchFamily="18" charset="0"/>
                <a:cs typeface="Times New Roman" pitchFamily="18" charset="0"/>
              </a:rPr>
              <a:t> Index(Classification)</a:t>
            </a:r>
            <a:r>
              <a:rPr lang="en-US" sz="2800" dirty="0">
                <a:latin typeface="Times New Roman" pitchFamily="18" charset="0"/>
                <a:cs typeface="Times New Roman" pitchFamily="18" charset="0"/>
              </a:rPr>
              <a:t> as metric</a:t>
            </a:r>
            <a:r>
              <a:rPr lang="en-US" sz="2800" dirty="0" smtClean="0">
                <a:latin typeface="Times New Roman" pitchFamily="18" charset="0"/>
                <a:cs typeface="Times New Roman" pitchFamily="18" charset="0"/>
              </a:rPr>
              <a:t>.</a:t>
            </a:r>
          </a:p>
          <a:p>
            <a:endParaRPr lang="en-US" sz="2800"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18388081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61115"/>
            <a:ext cx="9059211" cy="707886"/>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4000" dirty="0"/>
              <a:t>Classification with using the </a:t>
            </a:r>
            <a:r>
              <a:rPr lang="en-US" sz="4000" b="1" dirty="0"/>
              <a:t>ID3 </a:t>
            </a:r>
            <a:r>
              <a:rPr lang="en-US" sz="4000" dirty="0"/>
              <a:t>algorithm.</a:t>
            </a:r>
          </a:p>
        </p:txBody>
      </p:sp>
      <p:sp>
        <p:nvSpPr>
          <p:cNvPr id="3" name="Rectangle 2"/>
          <p:cNvSpPr/>
          <p:nvPr/>
        </p:nvSpPr>
        <p:spPr>
          <a:xfrm>
            <a:off x="134239" y="769001"/>
            <a:ext cx="9125712" cy="1384995"/>
          </a:xfrm>
          <a:prstGeom prst="rect">
            <a:avLst/>
          </a:prstGeom>
        </p:spPr>
        <p:txBody>
          <a:bodyPr wrap="square">
            <a:spAutoFit/>
          </a:bodyPr>
          <a:lstStyle/>
          <a:p>
            <a:r>
              <a:rPr lang="en-US" sz="2800" dirty="0"/>
              <a:t>Let’s just take a famous dataset in the machine learning world which is weather dataset(playing game Y or N based on weather condition).</a:t>
            </a:r>
            <a:endParaRPr lang="en-US" dirty="0"/>
          </a:p>
        </p:txBody>
      </p:sp>
      <p:sp>
        <p:nvSpPr>
          <p:cNvPr id="4" name="AutoShape 2" descr="blob:null/dc55a4ac-cbda-4285-b2f1-af5007af68c3"/>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blob:null/dc55a4ac-cbda-4285-b2f1-af5007af68c3"/>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blob:null/dc55a4ac-cbda-4285-b2f1-af5007af68c3"/>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3496" name="Picture 8" descr="https://cdn-images-1.medium.com/max/600/1*Bn3d4Z62sof3K4U1_0pSlQ.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2152648"/>
            <a:ext cx="3476625" cy="470535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9624" y="2152648"/>
            <a:ext cx="4718454" cy="4893647"/>
          </a:xfrm>
          <a:prstGeom prst="rect">
            <a:avLst/>
          </a:prstGeom>
        </p:spPr>
        <p:txBody>
          <a:bodyPr wrap="square">
            <a:spAutoFit/>
          </a:bodyPr>
          <a:lstStyle/>
          <a:p>
            <a:pPr algn="just"/>
            <a:r>
              <a:rPr lang="en-US" sz="2400" dirty="0">
                <a:latin typeface="Times New Roman" pitchFamily="18" charset="0"/>
                <a:cs typeface="Times New Roman" pitchFamily="18" charset="0"/>
              </a:rPr>
              <a:t>We have four X values (</a:t>
            </a:r>
            <a:r>
              <a:rPr lang="en-US" sz="2400" dirty="0" err="1">
                <a:latin typeface="Times New Roman" pitchFamily="18" charset="0"/>
                <a:cs typeface="Times New Roman" pitchFamily="18" charset="0"/>
              </a:rPr>
              <a:t>outlook,temp,humidity</a:t>
            </a:r>
            <a:r>
              <a:rPr lang="en-US" sz="2400" dirty="0">
                <a:latin typeface="Times New Roman" pitchFamily="18" charset="0"/>
                <a:cs typeface="Times New Roman" pitchFamily="18" charset="0"/>
              </a:rPr>
              <a:t> and windy) being categorical and one y value (play Y or N</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so we need to learn the mapping </a:t>
            </a:r>
            <a:r>
              <a:rPr lang="en-US" sz="2400" dirty="0" smtClean="0">
                <a:latin typeface="Times New Roman" pitchFamily="18" charset="0"/>
                <a:cs typeface="Times New Roman" pitchFamily="18" charset="0"/>
              </a:rPr>
              <a:t>between </a:t>
            </a:r>
            <a:r>
              <a:rPr lang="en-US" sz="2400" dirty="0">
                <a:latin typeface="Times New Roman" pitchFamily="18" charset="0"/>
                <a:cs typeface="Times New Roman" pitchFamily="18" charset="0"/>
              </a:rPr>
              <a:t>X and y.</a:t>
            </a:r>
          </a:p>
          <a:p>
            <a:pPr algn="just"/>
            <a:r>
              <a:rPr lang="en-US" sz="2400" dirty="0">
                <a:latin typeface="Times New Roman" pitchFamily="18" charset="0"/>
                <a:cs typeface="Times New Roman" pitchFamily="18" charset="0"/>
              </a:rPr>
              <a:t>This is a binary classification problem, lets build the tree using the </a:t>
            </a:r>
            <a:r>
              <a:rPr lang="en-US" sz="2400" b="1" i="1" dirty="0">
                <a:latin typeface="Times New Roman" pitchFamily="18" charset="0"/>
                <a:cs typeface="Times New Roman" pitchFamily="18" charset="0"/>
              </a:rPr>
              <a:t>ID3</a:t>
            </a:r>
            <a:r>
              <a:rPr lang="en-US" sz="2400" dirty="0">
                <a:latin typeface="Times New Roman" pitchFamily="18" charset="0"/>
                <a:cs typeface="Times New Roman" pitchFamily="18" charset="0"/>
              </a:rPr>
              <a:t> algorithm</a:t>
            </a:r>
          </a:p>
          <a:p>
            <a:pPr algn="just"/>
            <a:r>
              <a:rPr lang="en-US" sz="2400" dirty="0">
                <a:latin typeface="Times New Roman" pitchFamily="18" charset="0"/>
                <a:cs typeface="Times New Roman" pitchFamily="18" charset="0"/>
              </a:rPr>
              <a:t>To create a tree, we need to have a root node first and we know that </a:t>
            </a:r>
            <a:r>
              <a:rPr lang="en-US" sz="2400" dirty="0" smtClean="0">
                <a:latin typeface="Times New Roman" pitchFamily="18" charset="0"/>
                <a:cs typeface="Times New Roman" pitchFamily="18" charset="0"/>
              </a:rPr>
              <a:t>nodes are </a:t>
            </a:r>
            <a:r>
              <a:rPr lang="en-US" sz="2400" dirty="0">
                <a:latin typeface="Times New Roman" pitchFamily="18" charset="0"/>
                <a:cs typeface="Times New Roman" pitchFamily="18" charset="0"/>
              </a:rPr>
              <a:t>features</a:t>
            </a:r>
            <a:r>
              <a:rPr lang="en-US" sz="2400" dirty="0" smtClean="0">
                <a:latin typeface="Times New Roman" pitchFamily="18" charset="0"/>
                <a:cs typeface="Times New Roman" pitchFamily="18" charset="0"/>
              </a:rPr>
              <a:t>/ attributes (</a:t>
            </a:r>
            <a:r>
              <a:rPr lang="en-US" sz="2400" dirty="0" err="1" smtClean="0">
                <a:latin typeface="Times New Roman" pitchFamily="18" charset="0"/>
                <a:cs typeface="Times New Roman" pitchFamily="18" charset="0"/>
              </a:rPr>
              <a:t>outlook,temp,humidity</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and windy),</a:t>
            </a:r>
          </a:p>
        </p:txBody>
      </p:sp>
    </p:spTree>
    <p:extLst>
      <p:ext uri="{BB962C8B-B14F-4D97-AF65-F5344CB8AC3E}">
        <p14:creationId xmlns:p14="http://schemas.microsoft.com/office/powerpoint/2010/main" val="10835344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body" idx="1"/>
          </p:nvPr>
        </p:nvSpPr>
        <p:spPr>
          <a:xfrm>
            <a:off x="381000" y="1447800"/>
            <a:ext cx="8382000" cy="5257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r>
              <a:rPr lang="en-US" sz="2400">
                <a:solidFill>
                  <a:srgbClr val="FF0000"/>
                </a:solidFill>
              </a:rPr>
              <a:t>Multi-way split:</a:t>
            </a:r>
            <a:r>
              <a:rPr lang="en-US" sz="2400"/>
              <a:t> Use as many partitions as distinct values. </a:t>
            </a:r>
          </a:p>
          <a:p>
            <a:endParaRPr lang="en-US" sz="2400"/>
          </a:p>
          <a:p>
            <a:endParaRPr lang="en-US" sz="2400"/>
          </a:p>
          <a:p>
            <a:pPr lvl="4"/>
            <a:endParaRPr lang="en-US" sz="900">
              <a:solidFill>
                <a:srgbClr val="FF0000"/>
              </a:solidFill>
            </a:endParaRPr>
          </a:p>
          <a:p>
            <a:r>
              <a:rPr lang="en-US" sz="2400">
                <a:solidFill>
                  <a:srgbClr val="FF0000"/>
                </a:solidFill>
              </a:rPr>
              <a:t>Binary split:</a:t>
            </a:r>
            <a:r>
              <a:rPr lang="en-US" sz="2400"/>
              <a:t>  Divides values into two subsets. </a:t>
            </a:r>
            <a:br>
              <a:rPr lang="en-US" sz="2400"/>
            </a:br>
            <a:r>
              <a:rPr lang="en-US" sz="2400"/>
              <a:t>		      Need to find optimal partitioning.</a:t>
            </a:r>
          </a:p>
          <a:p>
            <a:endParaRPr lang="en-US" sz="2400"/>
          </a:p>
          <a:p>
            <a:endParaRPr lang="en-US" sz="2400"/>
          </a:p>
          <a:p>
            <a:endParaRPr lang="en-US" sz="2400"/>
          </a:p>
          <a:p>
            <a:r>
              <a:rPr lang="en-US" sz="2400"/>
              <a:t>What about this split?</a:t>
            </a:r>
            <a:endParaRPr lang="en-US" sz="3200"/>
          </a:p>
        </p:txBody>
      </p:sp>
      <p:sp>
        <p:nvSpPr>
          <p:cNvPr id="34819" name="Rectangle 3"/>
          <p:cNvSpPr>
            <a:spLocks noGrp="1" noChangeArrowheads="1"/>
          </p:cNvSpPr>
          <p:nvPr>
            <p:ph type="title"/>
          </p:nvPr>
        </p:nvSpPr>
        <p:spPr/>
        <p:txBody>
          <a:bodyPr>
            <a:normAutofit fontScale="90000"/>
          </a:bodyPr>
          <a:lstStyle/>
          <a:p>
            <a:r>
              <a:rPr lang="en-US"/>
              <a:t>Splitting Based on Ordinal Attributes</a:t>
            </a:r>
          </a:p>
        </p:txBody>
      </p:sp>
      <p:grpSp>
        <p:nvGrpSpPr>
          <p:cNvPr id="34820" name="Group 4"/>
          <p:cNvGrpSpPr>
            <a:grpSpLocks/>
          </p:cNvGrpSpPr>
          <p:nvPr/>
        </p:nvGrpSpPr>
        <p:grpSpPr bwMode="auto">
          <a:xfrm>
            <a:off x="2971800" y="2057400"/>
            <a:ext cx="2457450" cy="946150"/>
            <a:chOff x="1853" y="1248"/>
            <a:chExt cx="1548" cy="596"/>
          </a:xfrm>
        </p:grpSpPr>
        <p:sp>
          <p:nvSpPr>
            <p:cNvPr id="34821" name="Oval 5"/>
            <p:cNvSpPr>
              <a:spLocks noChangeArrowheads="1"/>
            </p:cNvSpPr>
            <p:nvPr/>
          </p:nvSpPr>
          <p:spPr bwMode="auto">
            <a:xfrm>
              <a:off x="2352" y="1248"/>
              <a:ext cx="576" cy="28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atin typeface="Times New Roman" pitchFamily="18" charset="0"/>
                </a:rPr>
                <a:t>Size</a:t>
              </a:r>
              <a:endParaRPr lang="en-US" sz="2400">
                <a:latin typeface="Times New Roman" pitchFamily="18" charset="0"/>
              </a:endParaRPr>
            </a:p>
          </p:txBody>
        </p:sp>
        <p:sp>
          <p:nvSpPr>
            <p:cNvPr id="34822" name="Line 6"/>
            <p:cNvSpPr>
              <a:spLocks noChangeShapeType="1"/>
            </p:cNvSpPr>
            <p:nvPr/>
          </p:nvSpPr>
          <p:spPr bwMode="auto">
            <a:xfrm flipH="1">
              <a:off x="2064" y="1536"/>
              <a:ext cx="57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23" name="Line 7"/>
            <p:cNvSpPr>
              <a:spLocks noChangeShapeType="1"/>
            </p:cNvSpPr>
            <p:nvPr/>
          </p:nvSpPr>
          <p:spPr bwMode="auto">
            <a:xfrm>
              <a:off x="2640" y="1536"/>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24" name="Line 8"/>
            <p:cNvSpPr>
              <a:spLocks noChangeShapeType="1"/>
            </p:cNvSpPr>
            <p:nvPr/>
          </p:nvSpPr>
          <p:spPr bwMode="auto">
            <a:xfrm>
              <a:off x="2640" y="1536"/>
              <a:ext cx="57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25" name="Text Box 9"/>
            <p:cNvSpPr txBox="1">
              <a:spLocks noChangeArrowheads="1"/>
            </p:cNvSpPr>
            <p:nvPr/>
          </p:nvSpPr>
          <p:spPr bwMode="auto">
            <a:xfrm>
              <a:off x="1853" y="1440"/>
              <a:ext cx="43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sz="1600" dirty="0"/>
                <a:t>Small</a:t>
              </a:r>
            </a:p>
          </p:txBody>
        </p:sp>
        <p:sp>
          <p:nvSpPr>
            <p:cNvPr id="34826" name="Text Box 10"/>
            <p:cNvSpPr txBox="1">
              <a:spLocks noChangeArrowheads="1"/>
            </p:cNvSpPr>
            <p:nvPr/>
          </p:nvSpPr>
          <p:spPr bwMode="auto">
            <a:xfrm>
              <a:off x="2167" y="1632"/>
              <a:ext cx="571"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sz="1600"/>
                <a:t>Medium</a:t>
              </a:r>
            </a:p>
          </p:txBody>
        </p:sp>
        <p:sp>
          <p:nvSpPr>
            <p:cNvPr id="34827" name="Text Box 11"/>
            <p:cNvSpPr txBox="1">
              <a:spLocks noChangeArrowheads="1"/>
            </p:cNvSpPr>
            <p:nvPr/>
          </p:nvSpPr>
          <p:spPr bwMode="auto">
            <a:xfrm>
              <a:off x="2958" y="1440"/>
              <a:ext cx="443"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sz="1600"/>
                <a:t>Large</a:t>
              </a:r>
            </a:p>
          </p:txBody>
        </p:sp>
      </p:grpSp>
      <p:grpSp>
        <p:nvGrpSpPr>
          <p:cNvPr id="34828" name="Group 12"/>
          <p:cNvGrpSpPr>
            <a:grpSpLocks/>
          </p:cNvGrpSpPr>
          <p:nvPr/>
        </p:nvGrpSpPr>
        <p:grpSpPr bwMode="auto">
          <a:xfrm>
            <a:off x="5562600" y="4267200"/>
            <a:ext cx="2774950" cy="914400"/>
            <a:chOff x="3513" y="3216"/>
            <a:chExt cx="1748" cy="576"/>
          </a:xfrm>
        </p:grpSpPr>
        <p:sp>
          <p:nvSpPr>
            <p:cNvPr id="34829" name="Oval 13"/>
            <p:cNvSpPr>
              <a:spLocks noChangeArrowheads="1"/>
            </p:cNvSpPr>
            <p:nvPr/>
          </p:nvSpPr>
          <p:spPr bwMode="auto">
            <a:xfrm>
              <a:off x="4186" y="3216"/>
              <a:ext cx="576" cy="28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atin typeface="Times New Roman" pitchFamily="18" charset="0"/>
                </a:rPr>
                <a:t>Size</a:t>
              </a:r>
              <a:endParaRPr lang="en-US" sz="2400">
                <a:latin typeface="Times New Roman" pitchFamily="18" charset="0"/>
              </a:endParaRPr>
            </a:p>
          </p:txBody>
        </p:sp>
        <p:sp>
          <p:nvSpPr>
            <p:cNvPr id="34830" name="Line 14"/>
            <p:cNvSpPr>
              <a:spLocks noChangeShapeType="1"/>
            </p:cNvSpPr>
            <p:nvPr/>
          </p:nvSpPr>
          <p:spPr bwMode="auto">
            <a:xfrm flipH="1">
              <a:off x="3946" y="3504"/>
              <a:ext cx="52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31" name="Line 15"/>
            <p:cNvSpPr>
              <a:spLocks noChangeShapeType="1"/>
            </p:cNvSpPr>
            <p:nvPr/>
          </p:nvSpPr>
          <p:spPr bwMode="auto">
            <a:xfrm>
              <a:off x="4474" y="3504"/>
              <a:ext cx="48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32" name="Text Box 16"/>
            <p:cNvSpPr txBox="1">
              <a:spLocks noChangeArrowheads="1"/>
            </p:cNvSpPr>
            <p:nvPr/>
          </p:nvSpPr>
          <p:spPr bwMode="auto">
            <a:xfrm>
              <a:off x="3513" y="3360"/>
              <a:ext cx="686"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sz="1600"/>
                <a:t>{Medium, </a:t>
              </a:r>
              <a:br>
                <a:rPr lang="en-US" sz="1600"/>
              </a:br>
              <a:r>
                <a:rPr lang="en-US" sz="1600"/>
                <a:t>Large}</a:t>
              </a:r>
            </a:p>
          </p:txBody>
        </p:sp>
        <p:sp>
          <p:nvSpPr>
            <p:cNvPr id="34833" name="Text Box 17"/>
            <p:cNvSpPr txBox="1">
              <a:spLocks noChangeArrowheads="1"/>
            </p:cNvSpPr>
            <p:nvPr/>
          </p:nvSpPr>
          <p:spPr bwMode="auto">
            <a:xfrm>
              <a:off x="4740" y="3456"/>
              <a:ext cx="521"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sz="1600"/>
                <a:t>{Small}</a:t>
              </a:r>
            </a:p>
          </p:txBody>
        </p:sp>
      </p:grpSp>
      <p:grpSp>
        <p:nvGrpSpPr>
          <p:cNvPr id="34834" name="Group 18"/>
          <p:cNvGrpSpPr>
            <a:grpSpLocks/>
          </p:cNvGrpSpPr>
          <p:nvPr/>
        </p:nvGrpSpPr>
        <p:grpSpPr bwMode="auto">
          <a:xfrm>
            <a:off x="762000" y="4267200"/>
            <a:ext cx="2997200" cy="914400"/>
            <a:chOff x="768" y="3216"/>
            <a:chExt cx="1794" cy="576"/>
          </a:xfrm>
        </p:grpSpPr>
        <p:sp>
          <p:nvSpPr>
            <p:cNvPr id="34835" name="Oval 19"/>
            <p:cNvSpPr>
              <a:spLocks noChangeArrowheads="1"/>
            </p:cNvSpPr>
            <p:nvPr/>
          </p:nvSpPr>
          <p:spPr bwMode="auto">
            <a:xfrm>
              <a:off x="1494" y="3216"/>
              <a:ext cx="576" cy="28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atin typeface="Times New Roman" pitchFamily="18" charset="0"/>
                </a:rPr>
                <a:t>Size</a:t>
              </a:r>
              <a:endParaRPr lang="en-US" sz="2400">
                <a:latin typeface="Times New Roman" pitchFamily="18" charset="0"/>
              </a:endParaRPr>
            </a:p>
          </p:txBody>
        </p:sp>
        <p:sp>
          <p:nvSpPr>
            <p:cNvPr id="34836" name="Line 20"/>
            <p:cNvSpPr>
              <a:spLocks noChangeShapeType="1"/>
            </p:cNvSpPr>
            <p:nvPr/>
          </p:nvSpPr>
          <p:spPr bwMode="auto">
            <a:xfrm flipH="1">
              <a:off x="1254" y="3504"/>
              <a:ext cx="52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37" name="Line 21"/>
            <p:cNvSpPr>
              <a:spLocks noChangeShapeType="1"/>
            </p:cNvSpPr>
            <p:nvPr/>
          </p:nvSpPr>
          <p:spPr bwMode="auto">
            <a:xfrm>
              <a:off x="1782" y="3504"/>
              <a:ext cx="48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38" name="Text Box 22"/>
            <p:cNvSpPr txBox="1">
              <a:spLocks noChangeArrowheads="1"/>
            </p:cNvSpPr>
            <p:nvPr/>
          </p:nvSpPr>
          <p:spPr bwMode="auto">
            <a:xfrm>
              <a:off x="768" y="3360"/>
              <a:ext cx="594"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sz="1600"/>
                <a:t>{Small, Medium}</a:t>
              </a:r>
            </a:p>
          </p:txBody>
        </p:sp>
        <p:sp>
          <p:nvSpPr>
            <p:cNvPr id="34839" name="Text Box 23"/>
            <p:cNvSpPr txBox="1">
              <a:spLocks noChangeArrowheads="1"/>
            </p:cNvSpPr>
            <p:nvPr/>
          </p:nvSpPr>
          <p:spPr bwMode="auto">
            <a:xfrm>
              <a:off x="2059" y="3456"/>
              <a:ext cx="503"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sz="1600"/>
                <a:t>{Large}</a:t>
              </a:r>
            </a:p>
          </p:txBody>
        </p:sp>
      </p:grpSp>
      <p:sp>
        <p:nvSpPr>
          <p:cNvPr id="34840" name="Text Box 24"/>
          <p:cNvSpPr txBox="1">
            <a:spLocks noChangeArrowheads="1"/>
          </p:cNvSpPr>
          <p:nvPr/>
        </p:nvSpPr>
        <p:spPr bwMode="auto">
          <a:xfrm>
            <a:off x="4267200" y="4419600"/>
            <a:ext cx="6080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sz="2400">
                <a:latin typeface="Times New Roman" pitchFamily="18" charset="0"/>
              </a:rPr>
              <a:t>OR</a:t>
            </a:r>
          </a:p>
        </p:txBody>
      </p:sp>
      <p:grpSp>
        <p:nvGrpSpPr>
          <p:cNvPr id="34841" name="Group 25"/>
          <p:cNvGrpSpPr>
            <a:grpSpLocks/>
          </p:cNvGrpSpPr>
          <p:nvPr/>
        </p:nvGrpSpPr>
        <p:grpSpPr bwMode="auto">
          <a:xfrm>
            <a:off x="4289425" y="5486400"/>
            <a:ext cx="3101975" cy="914400"/>
            <a:chOff x="768" y="3216"/>
            <a:chExt cx="1856" cy="576"/>
          </a:xfrm>
        </p:grpSpPr>
        <p:sp>
          <p:nvSpPr>
            <p:cNvPr id="34842" name="Oval 26"/>
            <p:cNvSpPr>
              <a:spLocks noChangeArrowheads="1"/>
            </p:cNvSpPr>
            <p:nvPr/>
          </p:nvSpPr>
          <p:spPr bwMode="auto">
            <a:xfrm>
              <a:off x="1494" y="3216"/>
              <a:ext cx="576" cy="28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atin typeface="Times New Roman" pitchFamily="18" charset="0"/>
                </a:rPr>
                <a:t>Size</a:t>
              </a:r>
              <a:endParaRPr lang="en-US" sz="2400">
                <a:latin typeface="Times New Roman" pitchFamily="18" charset="0"/>
              </a:endParaRPr>
            </a:p>
          </p:txBody>
        </p:sp>
        <p:sp>
          <p:nvSpPr>
            <p:cNvPr id="34843" name="Line 27"/>
            <p:cNvSpPr>
              <a:spLocks noChangeShapeType="1"/>
            </p:cNvSpPr>
            <p:nvPr/>
          </p:nvSpPr>
          <p:spPr bwMode="auto">
            <a:xfrm flipH="1">
              <a:off x="1254" y="3504"/>
              <a:ext cx="52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44" name="Line 28"/>
            <p:cNvSpPr>
              <a:spLocks noChangeShapeType="1"/>
            </p:cNvSpPr>
            <p:nvPr/>
          </p:nvSpPr>
          <p:spPr bwMode="auto">
            <a:xfrm>
              <a:off x="1782" y="3504"/>
              <a:ext cx="48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45" name="Text Box 29"/>
            <p:cNvSpPr txBox="1">
              <a:spLocks noChangeArrowheads="1"/>
            </p:cNvSpPr>
            <p:nvPr/>
          </p:nvSpPr>
          <p:spPr bwMode="auto">
            <a:xfrm>
              <a:off x="768" y="3360"/>
              <a:ext cx="594"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sz="1600"/>
                <a:t>{Small, Large}</a:t>
              </a:r>
            </a:p>
          </p:txBody>
        </p:sp>
        <p:sp>
          <p:nvSpPr>
            <p:cNvPr id="34846" name="Text Box 30"/>
            <p:cNvSpPr txBox="1">
              <a:spLocks noChangeArrowheads="1"/>
            </p:cNvSpPr>
            <p:nvPr/>
          </p:nvSpPr>
          <p:spPr bwMode="auto">
            <a:xfrm>
              <a:off x="2000" y="3456"/>
              <a:ext cx="624"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sz="1600"/>
                <a:t>{Medium}</a:t>
              </a:r>
            </a:p>
          </p:txBody>
        </p:sp>
      </p:grpSp>
    </p:spTree>
    <p:extLst>
      <p:ext uri="{BB962C8B-B14F-4D97-AF65-F5344CB8AC3E}">
        <p14:creationId xmlns:p14="http://schemas.microsoft.com/office/powerpoint/2010/main" val="2713143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7411" name="Rectangle 3"/>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7413" name="Rectangle 5"/>
          <p:cNvSpPr>
            <a:spLocks noGrp="1" noChangeArrowheads="1"/>
          </p:cNvSpPr>
          <p:nvPr>
            <p:ph type="title"/>
          </p:nvPr>
        </p:nvSpPr>
        <p:spPr>
          <a:xfrm>
            <a:off x="640080" y="228600"/>
            <a:ext cx="8229600" cy="792162"/>
          </a:xfrm>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smtClean="0">
                <a:solidFill>
                  <a:srgbClr val="C00000"/>
                </a:solidFill>
              </a:rPr>
              <a:t>Classification</a:t>
            </a:r>
            <a:endParaRPr lang="en-US" dirty="0">
              <a:solidFill>
                <a:srgbClr val="C00000"/>
              </a:solidFill>
            </a:endParaRPr>
          </a:p>
        </p:txBody>
      </p:sp>
      <p:sp>
        <p:nvSpPr>
          <p:cNvPr id="3" name="Rectangle 2"/>
          <p:cNvSpPr/>
          <p:nvPr/>
        </p:nvSpPr>
        <p:spPr>
          <a:xfrm>
            <a:off x="304800" y="1600200"/>
            <a:ext cx="8534400" cy="39703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457200" indent="-457200" algn="just">
              <a:buFont typeface="Wingdings" pitchFamily="2" charset="2"/>
              <a:buChar char="q"/>
            </a:pPr>
            <a:r>
              <a:rPr lang="en-US" sz="2800" dirty="0">
                <a:solidFill>
                  <a:srgbClr val="C00000"/>
                </a:solidFill>
                <a:latin typeface="Times New Roman" pitchFamily="18" charset="0"/>
                <a:cs typeface="Times New Roman" pitchFamily="18" charset="0"/>
              </a:rPr>
              <a:t>Classification is a most familiar and </a:t>
            </a:r>
            <a:r>
              <a:rPr lang="en-US" sz="2800" dirty="0" smtClean="0">
                <a:solidFill>
                  <a:srgbClr val="C00000"/>
                </a:solidFill>
                <a:latin typeface="Times New Roman" pitchFamily="18" charset="0"/>
                <a:cs typeface="Times New Roman" pitchFamily="18" charset="0"/>
              </a:rPr>
              <a:t>most popular </a:t>
            </a:r>
            <a:r>
              <a:rPr lang="en-US" sz="2800" dirty="0">
                <a:solidFill>
                  <a:srgbClr val="C00000"/>
                </a:solidFill>
                <a:latin typeface="Times New Roman" pitchFamily="18" charset="0"/>
                <a:cs typeface="Times New Roman" pitchFamily="18" charset="0"/>
              </a:rPr>
              <a:t>data mining technique.</a:t>
            </a:r>
          </a:p>
          <a:p>
            <a:pPr marL="457200" indent="-457200" algn="just">
              <a:buFont typeface="Wingdings" pitchFamily="2" charset="2"/>
              <a:buChar char="q"/>
            </a:pPr>
            <a:r>
              <a:rPr lang="en-US" sz="2800" dirty="0" smtClean="0">
                <a:latin typeface="Times New Roman" pitchFamily="18" charset="0"/>
                <a:cs typeface="Times New Roman" pitchFamily="18" charset="0"/>
              </a:rPr>
              <a:t>Classification </a:t>
            </a:r>
            <a:r>
              <a:rPr lang="en-US" sz="2800" dirty="0">
                <a:latin typeface="Times New Roman" pitchFamily="18" charset="0"/>
                <a:cs typeface="Times New Roman" pitchFamily="18" charset="0"/>
              </a:rPr>
              <a:t>applications </a:t>
            </a:r>
            <a:r>
              <a:rPr lang="en-US" sz="2800" dirty="0">
                <a:solidFill>
                  <a:srgbClr val="00B0F0"/>
                </a:solidFill>
                <a:latin typeface="Times New Roman" pitchFamily="18" charset="0"/>
                <a:cs typeface="Times New Roman" pitchFamily="18" charset="0"/>
              </a:rPr>
              <a:t>includes image </a:t>
            </a:r>
            <a:r>
              <a:rPr lang="en-US" sz="2800" dirty="0" smtClean="0">
                <a:solidFill>
                  <a:srgbClr val="00B0F0"/>
                </a:solidFill>
                <a:latin typeface="Times New Roman" pitchFamily="18" charset="0"/>
                <a:cs typeface="Times New Roman" pitchFamily="18" charset="0"/>
              </a:rPr>
              <a:t>and pattern </a:t>
            </a:r>
            <a:r>
              <a:rPr lang="en-US" sz="2800" dirty="0">
                <a:solidFill>
                  <a:srgbClr val="00B0F0"/>
                </a:solidFill>
                <a:latin typeface="Times New Roman" pitchFamily="18" charset="0"/>
                <a:cs typeface="Times New Roman" pitchFamily="18" charset="0"/>
              </a:rPr>
              <a:t>recognition, loan approval, </a:t>
            </a:r>
            <a:r>
              <a:rPr lang="en-US" sz="2800" dirty="0" smtClean="0">
                <a:solidFill>
                  <a:srgbClr val="00B0F0"/>
                </a:solidFill>
                <a:latin typeface="Times New Roman" pitchFamily="18" charset="0"/>
                <a:cs typeface="Times New Roman" pitchFamily="18" charset="0"/>
              </a:rPr>
              <a:t>detecting faults</a:t>
            </a:r>
            <a:r>
              <a:rPr lang="en-US" sz="2800" dirty="0" smtClean="0">
                <a:latin typeface="Times New Roman" pitchFamily="18" charset="0"/>
                <a:cs typeface="Times New Roman" pitchFamily="18" charset="0"/>
              </a:rPr>
              <a:t> </a:t>
            </a:r>
            <a:r>
              <a:rPr lang="en-US" sz="2800" dirty="0">
                <a:latin typeface="Times New Roman" pitchFamily="18" charset="0"/>
                <a:cs typeface="Times New Roman" pitchFamily="18" charset="0"/>
              </a:rPr>
              <a:t>in industrial applications.</a:t>
            </a:r>
          </a:p>
          <a:p>
            <a:pPr marL="457200" indent="-457200" algn="just">
              <a:buFont typeface="Wingdings" pitchFamily="2" charset="2"/>
              <a:buChar char="q"/>
            </a:pPr>
            <a:r>
              <a:rPr lang="en-US" sz="2800" dirty="0" smtClean="0">
                <a:solidFill>
                  <a:srgbClr val="7030A0"/>
                </a:solidFill>
                <a:latin typeface="Times New Roman" pitchFamily="18" charset="0"/>
                <a:cs typeface="Times New Roman" pitchFamily="18" charset="0"/>
              </a:rPr>
              <a:t>All </a:t>
            </a:r>
            <a:r>
              <a:rPr lang="en-US" sz="2800" dirty="0">
                <a:solidFill>
                  <a:srgbClr val="7030A0"/>
                </a:solidFill>
                <a:latin typeface="Times New Roman" pitchFamily="18" charset="0"/>
                <a:cs typeface="Times New Roman" pitchFamily="18" charset="0"/>
              </a:rPr>
              <a:t>approaches to performing </a:t>
            </a:r>
            <a:r>
              <a:rPr lang="en-US" sz="2800" dirty="0" smtClean="0">
                <a:solidFill>
                  <a:srgbClr val="7030A0"/>
                </a:solidFill>
                <a:latin typeface="Times New Roman" pitchFamily="18" charset="0"/>
                <a:cs typeface="Times New Roman" pitchFamily="18" charset="0"/>
              </a:rPr>
              <a:t>classification assumes </a:t>
            </a:r>
            <a:r>
              <a:rPr lang="en-US" sz="2800" dirty="0">
                <a:solidFill>
                  <a:srgbClr val="7030A0"/>
                </a:solidFill>
                <a:latin typeface="Times New Roman" pitchFamily="18" charset="0"/>
                <a:cs typeface="Times New Roman" pitchFamily="18" charset="0"/>
              </a:rPr>
              <a:t>some knowledge of the data</a:t>
            </a:r>
            <a:r>
              <a:rPr lang="en-US" sz="2800" dirty="0">
                <a:latin typeface="Times New Roman" pitchFamily="18" charset="0"/>
                <a:cs typeface="Times New Roman" pitchFamily="18" charset="0"/>
              </a:rPr>
              <a:t>.</a:t>
            </a:r>
          </a:p>
          <a:p>
            <a:pPr marL="457200" indent="-457200" algn="just">
              <a:buFont typeface="Wingdings" pitchFamily="2" charset="2"/>
              <a:buChar char="q"/>
            </a:pPr>
            <a:r>
              <a:rPr lang="en-US" sz="2800" dirty="0" smtClean="0">
                <a:latin typeface="Times New Roman" pitchFamily="18" charset="0"/>
                <a:cs typeface="Times New Roman" pitchFamily="18" charset="0"/>
              </a:rPr>
              <a:t>Training </a:t>
            </a:r>
            <a:r>
              <a:rPr lang="en-US" sz="2800" dirty="0">
                <a:latin typeface="Times New Roman" pitchFamily="18" charset="0"/>
                <a:cs typeface="Times New Roman" pitchFamily="18" charset="0"/>
              </a:rPr>
              <a:t>set is used to </a:t>
            </a:r>
            <a:r>
              <a:rPr lang="en-US" sz="2800" dirty="0">
                <a:solidFill>
                  <a:srgbClr val="7030A0"/>
                </a:solidFill>
                <a:latin typeface="Times New Roman" pitchFamily="18" charset="0"/>
                <a:cs typeface="Times New Roman" pitchFamily="18" charset="0"/>
              </a:rPr>
              <a:t>develop </a:t>
            </a:r>
            <a:r>
              <a:rPr lang="en-US" sz="2800" dirty="0" smtClean="0">
                <a:solidFill>
                  <a:srgbClr val="7030A0"/>
                </a:solidFill>
                <a:latin typeface="Times New Roman" pitchFamily="18" charset="0"/>
                <a:cs typeface="Times New Roman" pitchFamily="18" charset="0"/>
              </a:rPr>
              <a:t>specific parameters </a:t>
            </a:r>
            <a:r>
              <a:rPr lang="en-US" sz="2800" dirty="0">
                <a:solidFill>
                  <a:srgbClr val="7030A0"/>
                </a:solidFill>
                <a:latin typeface="Times New Roman" pitchFamily="18" charset="0"/>
                <a:cs typeface="Times New Roman" pitchFamily="18" charset="0"/>
              </a:rPr>
              <a:t>required by the technique.</a:t>
            </a:r>
          </a:p>
        </p:txBody>
      </p:sp>
    </p:spTree>
    <p:extLst>
      <p:ext uri="{BB962C8B-B14F-4D97-AF65-F5344CB8AC3E}">
        <p14:creationId xmlns:p14="http://schemas.microsoft.com/office/powerpoint/2010/main" val="2277073931"/>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381000" y="914400"/>
            <a:ext cx="8534400" cy="533400"/>
          </a:xfrm>
        </p:spPr>
        <p:txBody>
          <a:bodyPr>
            <a:normAutofit fontScale="90000"/>
          </a:bodyPr>
          <a:lstStyle/>
          <a:p>
            <a:r>
              <a:rPr lang="en-US"/>
              <a:t>Splitting Based on Continuous Attributes</a:t>
            </a:r>
          </a:p>
        </p:txBody>
      </p:sp>
      <p:graphicFrame>
        <p:nvGraphicFramePr>
          <p:cNvPr id="36867" name="Object 3"/>
          <p:cNvGraphicFramePr>
            <a:graphicFrameLocks noGrp="1" noChangeAspect="1"/>
          </p:cNvGraphicFramePr>
          <p:nvPr>
            <p:ph idx="1"/>
          </p:nvPr>
        </p:nvGraphicFramePr>
        <p:xfrm>
          <a:off x="781050" y="2127250"/>
          <a:ext cx="7527925" cy="2871788"/>
        </p:xfrm>
        <a:graphic>
          <a:graphicData uri="http://schemas.openxmlformats.org/presentationml/2006/ole">
            <mc:AlternateContent xmlns:mc="http://schemas.openxmlformats.org/markup-compatibility/2006">
              <mc:Choice xmlns:v="urn:schemas-microsoft-com:vml" Requires="v">
                <p:oleObj spid="_x0000_s63531" name="Visio" r:id="rId3" imgW="8538667" imgH="3684287" progId="Visio.Drawing.6">
                  <p:embed/>
                </p:oleObj>
              </mc:Choice>
              <mc:Fallback>
                <p:oleObj name="Visio" r:id="rId3" imgW="8538667" imgH="3684287"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050" y="2127250"/>
                        <a:ext cx="7527925" cy="287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168206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t>How to determine the Best Split</a:t>
            </a:r>
          </a:p>
        </p:txBody>
      </p:sp>
      <p:sp>
        <p:nvSpPr>
          <p:cNvPr id="39939" name="Rectangle 3"/>
          <p:cNvSpPr>
            <a:spLocks noGrp="1" noChangeArrowheads="1"/>
          </p:cNvSpPr>
          <p:nvPr>
            <p:ph type="body" idx="1"/>
          </p:nvPr>
        </p:nvSpPr>
        <p:spPr/>
        <p:txBody>
          <a:bodyPr/>
          <a:lstStyle/>
          <a:p>
            <a:r>
              <a:rPr lang="en-US"/>
              <a:t>Greedy approach: </a:t>
            </a:r>
          </a:p>
          <a:p>
            <a:pPr lvl="1"/>
            <a:r>
              <a:rPr lang="en-US"/>
              <a:t>Nodes with </a:t>
            </a:r>
            <a:r>
              <a:rPr lang="en-US">
                <a:solidFill>
                  <a:srgbClr val="FF0000"/>
                </a:solidFill>
              </a:rPr>
              <a:t>homogeneous</a:t>
            </a:r>
            <a:r>
              <a:rPr lang="en-US"/>
              <a:t> class distribution are preferred</a:t>
            </a:r>
          </a:p>
          <a:p>
            <a:r>
              <a:rPr lang="en-US"/>
              <a:t>Need a measure of node impurity:</a:t>
            </a:r>
          </a:p>
          <a:p>
            <a:pPr lvl="1">
              <a:buFont typeface="Wingdings" pitchFamily="2" charset="2"/>
              <a:buNone/>
            </a:pPr>
            <a:endParaRPr lang="en-US"/>
          </a:p>
        </p:txBody>
      </p:sp>
      <p:graphicFrame>
        <p:nvGraphicFramePr>
          <p:cNvPr id="39940" name="Object 4"/>
          <p:cNvGraphicFramePr>
            <a:graphicFrameLocks noGrp="1" noChangeAspect="1"/>
          </p:cNvGraphicFramePr>
          <p:nvPr>
            <p:ph sz="half" idx="4294967295"/>
          </p:nvPr>
        </p:nvGraphicFramePr>
        <p:xfrm>
          <a:off x="2236788" y="3865563"/>
          <a:ext cx="903287" cy="712787"/>
        </p:xfrm>
        <a:graphic>
          <a:graphicData uri="http://schemas.openxmlformats.org/presentationml/2006/ole">
            <mc:AlternateContent xmlns:mc="http://schemas.openxmlformats.org/markup-compatibility/2006">
              <mc:Choice xmlns:v="urn:schemas-microsoft-com:vml" Requires="v">
                <p:oleObj spid="_x0000_s65620" name="Visio" r:id="rId3" imgW="655371" imgH="585812" progId="Visio.Drawing.6">
                  <p:embed/>
                </p:oleObj>
              </mc:Choice>
              <mc:Fallback>
                <p:oleObj name="Visio" r:id="rId3" imgW="655371" imgH="585812"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6788" y="3865563"/>
                        <a:ext cx="9032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1" name="Object 5"/>
          <p:cNvGraphicFramePr>
            <a:graphicFrameLocks noGrp="1" noChangeAspect="1"/>
          </p:cNvGraphicFramePr>
          <p:nvPr>
            <p:ph sz="half" idx="4294967295"/>
          </p:nvPr>
        </p:nvGraphicFramePr>
        <p:xfrm>
          <a:off x="5703888" y="3865563"/>
          <a:ext cx="903287" cy="712787"/>
        </p:xfrm>
        <a:graphic>
          <a:graphicData uri="http://schemas.openxmlformats.org/presentationml/2006/ole">
            <mc:AlternateContent xmlns:mc="http://schemas.openxmlformats.org/markup-compatibility/2006">
              <mc:Choice xmlns:v="urn:schemas-microsoft-com:vml" Requires="v">
                <p:oleObj spid="_x0000_s65621" name="Visio" r:id="rId5" imgW="655371" imgH="585812" progId="Visio.Drawing.6">
                  <p:embed/>
                </p:oleObj>
              </mc:Choice>
              <mc:Fallback>
                <p:oleObj name="Visio" r:id="rId5" imgW="655371" imgH="585812"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3888" y="3865563"/>
                        <a:ext cx="9032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42" name="Text Box 6"/>
          <p:cNvSpPr txBox="1">
            <a:spLocks noChangeArrowheads="1"/>
          </p:cNvSpPr>
          <p:nvPr/>
        </p:nvSpPr>
        <p:spPr bwMode="auto">
          <a:xfrm>
            <a:off x="1371600" y="4724400"/>
            <a:ext cx="28194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b="1"/>
              <a:t>Non-homogeneous,</a:t>
            </a:r>
          </a:p>
          <a:p>
            <a:pPr eaLnBrk="0" hangingPunct="0">
              <a:spcBef>
                <a:spcPct val="50000"/>
              </a:spcBef>
            </a:pPr>
            <a:r>
              <a:rPr lang="en-US" b="1"/>
              <a:t>High degree of impurity</a:t>
            </a:r>
          </a:p>
        </p:txBody>
      </p:sp>
      <p:sp>
        <p:nvSpPr>
          <p:cNvPr id="39943" name="Text Box 7"/>
          <p:cNvSpPr txBox="1">
            <a:spLocks noChangeArrowheads="1"/>
          </p:cNvSpPr>
          <p:nvPr/>
        </p:nvSpPr>
        <p:spPr bwMode="auto">
          <a:xfrm>
            <a:off x="5181600" y="4724400"/>
            <a:ext cx="28194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b="1"/>
              <a:t>Homogeneous,</a:t>
            </a:r>
          </a:p>
          <a:p>
            <a:pPr eaLnBrk="0" hangingPunct="0">
              <a:spcBef>
                <a:spcPct val="50000"/>
              </a:spcBef>
            </a:pPr>
            <a:r>
              <a:rPr lang="en-US" b="1"/>
              <a:t>Low degree of impurity</a:t>
            </a:r>
          </a:p>
        </p:txBody>
      </p:sp>
    </p:spTree>
    <p:extLst>
      <p:ext uri="{BB962C8B-B14F-4D97-AF65-F5344CB8AC3E}">
        <p14:creationId xmlns:p14="http://schemas.microsoft.com/office/powerpoint/2010/main" val="36862380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78452"/>
            <a:ext cx="8377614" cy="707886"/>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sz="4000" dirty="0" smtClean="0"/>
              <a:t>So which one do we need to pick first??</a:t>
            </a:r>
            <a:endParaRPr lang="en-US" sz="4000" dirty="0"/>
          </a:p>
        </p:txBody>
      </p:sp>
      <p:sp>
        <p:nvSpPr>
          <p:cNvPr id="4" name="Rectangle 3"/>
          <p:cNvSpPr/>
          <p:nvPr/>
        </p:nvSpPr>
        <p:spPr>
          <a:xfrm>
            <a:off x="152400" y="1219200"/>
            <a:ext cx="8682414" cy="4524315"/>
          </a:xfrm>
          <a:prstGeom prst="rect">
            <a:avLst/>
          </a:prstGeom>
        </p:spPr>
        <p:txBody>
          <a:bodyPr wrap="square">
            <a:spAutoFit/>
          </a:bodyPr>
          <a:lstStyle/>
          <a:p>
            <a:pPr marL="457200" indent="-457200" algn="just">
              <a:buFont typeface="Wingdings" pitchFamily="2" charset="2"/>
              <a:buChar char="q"/>
            </a:pPr>
            <a:r>
              <a:rPr lang="en-US" sz="3200" dirty="0" smtClean="0"/>
              <a:t>Determine the attribute that best classifies the training data;</a:t>
            </a:r>
          </a:p>
          <a:p>
            <a:pPr algn="just"/>
            <a:endParaRPr lang="en-US" sz="3200" dirty="0" smtClean="0"/>
          </a:p>
          <a:p>
            <a:pPr marL="457200" indent="-457200" algn="just">
              <a:buFont typeface="Wingdings" pitchFamily="2" charset="2"/>
              <a:buChar char="q"/>
            </a:pPr>
            <a:r>
              <a:rPr lang="en-US" sz="3200" dirty="0"/>
              <a:t>U</a:t>
            </a:r>
            <a:r>
              <a:rPr lang="en-US" sz="3200" dirty="0" smtClean="0"/>
              <a:t>se this attribute at the root of the tree. Repeat this process at for each branch</a:t>
            </a:r>
          </a:p>
          <a:p>
            <a:pPr marL="457200" indent="-457200" algn="just">
              <a:buFont typeface="Wingdings" pitchFamily="2" charset="2"/>
              <a:buChar char="q"/>
            </a:pPr>
            <a:endParaRPr lang="en-US" sz="3200" dirty="0" smtClean="0"/>
          </a:p>
          <a:p>
            <a:pPr marL="457200" indent="-457200" algn="just">
              <a:buFont typeface="Wingdings" pitchFamily="2" charset="2"/>
              <a:buChar char="q"/>
            </a:pPr>
            <a:r>
              <a:rPr lang="en-US" sz="3200" dirty="0" smtClean="0"/>
              <a:t>This means we are performing top-down, greedy search through the space of possible decision trees.</a:t>
            </a:r>
            <a:endParaRPr lang="en-US" sz="3200" dirty="0"/>
          </a:p>
        </p:txBody>
      </p:sp>
    </p:spTree>
    <p:extLst>
      <p:ext uri="{BB962C8B-B14F-4D97-AF65-F5344CB8AC3E}">
        <p14:creationId xmlns:p14="http://schemas.microsoft.com/office/powerpoint/2010/main" val="2822039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78452"/>
            <a:ext cx="7673832" cy="1323439"/>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sz="4000" dirty="0"/>
              <a:t>okay so how do we choose the best </a:t>
            </a:r>
            <a:endParaRPr lang="en-US" sz="4000" dirty="0" smtClean="0"/>
          </a:p>
          <a:p>
            <a:r>
              <a:rPr lang="en-US" sz="4000" dirty="0" smtClean="0"/>
              <a:t>attribute</a:t>
            </a:r>
            <a:r>
              <a:rPr lang="en-US" sz="4000" dirty="0"/>
              <a:t>?</a:t>
            </a:r>
          </a:p>
        </p:txBody>
      </p:sp>
      <p:sp>
        <p:nvSpPr>
          <p:cNvPr id="4" name="Rectangle 3"/>
          <p:cNvSpPr/>
          <p:nvPr/>
        </p:nvSpPr>
        <p:spPr>
          <a:xfrm>
            <a:off x="0" y="1905000"/>
            <a:ext cx="8991600" cy="3693319"/>
          </a:xfrm>
          <a:prstGeom prst="rect">
            <a:avLst/>
          </a:prstGeom>
        </p:spPr>
        <p:txBody>
          <a:bodyPr wrap="square">
            <a:spAutoFit/>
          </a:bodyPr>
          <a:lstStyle/>
          <a:p>
            <a:pPr marL="457200" indent="-457200" algn="just">
              <a:buFont typeface="Wingdings" pitchFamily="2" charset="2"/>
              <a:buChar char="q"/>
            </a:pPr>
            <a:r>
              <a:rPr lang="en-US" sz="3200" dirty="0">
                <a:solidFill>
                  <a:srgbClr val="00B050"/>
                </a:solidFill>
                <a:latin typeface="Times New Roman" pitchFamily="18" charset="0"/>
                <a:cs typeface="Times New Roman" pitchFamily="18" charset="0"/>
              </a:rPr>
              <a:t>U</a:t>
            </a:r>
            <a:r>
              <a:rPr lang="en-US" sz="3200" dirty="0" smtClean="0">
                <a:solidFill>
                  <a:srgbClr val="00B050"/>
                </a:solidFill>
                <a:latin typeface="Times New Roman" pitchFamily="18" charset="0"/>
                <a:cs typeface="Times New Roman" pitchFamily="18" charset="0"/>
              </a:rPr>
              <a:t>se </a:t>
            </a:r>
            <a:r>
              <a:rPr lang="en-US" sz="3200" dirty="0">
                <a:solidFill>
                  <a:srgbClr val="00B050"/>
                </a:solidFill>
                <a:latin typeface="Times New Roman" pitchFamily="18" charset="0"/>
                <a:cs typeface="Times New Roman" pitchFamily="18" charset="0"/>
              </a:rPr>
              <a:t>the attribute with the highest </a:t>
            </a:r>
            <a:r>
              <a:rPr lang="en-US" sz="3200" b="1" i="1" dirty="0">
                <a:solidFill>
                  <a:srgbClr val="00B050"/>
                </a:solidFill>
                <a:latin typeface="Times New Roman" pitchFamily="18" charset="0"/>
                <a:cs typeface="Times New Roman" pitchFamily="18" charset="0"/>
              </a:rPr>
              <a:t>information gain </a:t>
            </a:r>
            <a:r>
              <a:rPr lang="en-US" sz="3200" dirty="0">
                <a:solidFill>
                  <a:srgbClr val="00B050"/>
                </a:solidFill>
                <a:latin typeface="Times New Roman" pitchFamily="18" charset="0"/>
                <a:cs typeface="Times New Roman" pitchFamily="18" charset="0"/>
              </a:rPr>
              <a:t>in </a:t>
            </a:r>
            <a:r>
              <a:rPr lang="en-US" sz="3200" b="1" i="1" dirty="0" smtClean="0">
                <a:solidFill>
                  <a:srgbClr val="00B050"/>
                </a:solidFill>
                <a:latin typeface="Times New Roman" pitchFamily="18" charset="0"/>
                <a:cs typeface="Times New Roman" pitchFamily="18" charset="0"/>
              </a:rPr>
              <a:t>ID3</a:t>
            </a:r>
          </a:p>
          <a:p>
            <a:pPr algn="just"/>
            <a:endParaRPr lang="en-US" sz="1000" dirty="0">
              <a:solidFill>
                <a:srgbClr val="00B050"/>
              </a:solidFill>
              <a:latin typeface="Times New Roman" pitchFamily="18" charset="0"/>
              <a:cs typeface="Times New Roman" pitchFamily="18" charset="0"/>
            </a:endParaRPr>
          </a:p>
          <a:p>
            <a:pPr marL="457200" indent="-457200" algn="just">
              <a:buFont typeface="Wingdings" pitchFamily="2" charset="2"/>
              <a:buChar char="q"/>
            </a:pPr>
            <a:r>
              <a:rPr lang="en-US" sz="3200" dirty="0">
                <a:solidFill>
                  <a:srgbClr val="00B050"/>
                </a:solidFill>
                <a:latin typeface="Times New Roman" pitchFamily="18" charset="0"/>
                <a:cs typeface="Times New Roman" pitchFamily="18" charset="0"/>
              </a:rPr>
              <a:t>In order to define information gain precisely</a:t>
            </a:r>
            <a:r>
              <a:rPr lang="en-US" sz="3200" dirty="0" smtClean="0">
                <a:solidFill>
                  <a:srgbClr val="00B050"/>
                </a:solidFill>
                <a:latin typeface="Times New Roman" pitchFamily="18" charset="0"/>
                <a:cs typeface="Times New Roman" pitchFamily="18" charset="0"/>
              </a:rPr>
              <a:t>,</a:t>
            </a:r>
          </a:p>
          <a:p>
            <a:pPr marL="457200" indent="-457200" algn="just">
              <a:buFont typeface="Wingdings" pitchFamily="2" charset="2"/>
              <a:buChar char="q"/>
            </a:pPr>
            <a:r>
              <a:rPr lang="en-US" sz="3200" dirty="0">
                <a:solidFill>
                  <a:srgbClr val="00B050"/>
                </a:solidFill>
                <a:latin typeface="Times New Roman" pitchFamily="18" charset="0"/>
                <a:cs typeface="Times New Roman" pitchFamily="18" charset="0"/>
              </a:rPr>
              <a:t>W</a:t>
            </a:r>
            <a:r>
              <a:rPr lang="en-US" sz="3200" dirty="0" smtClean="0">
                <a:solidFill>
                  <a:srgbClr val="00B050"/>
                </a:solidFill>
                <a:latin typeface="Times New Roman" pitchFamily="18" charset="0"/>
                <a:cs typeface="Times New Roman" pitchFamily="18" charset="0"/>
              </a:rPr>
              <a:t>e </a:t>
            </a:r>
            <a:r>
              <a:rPr lang="en-US" sz="3200" dirty="0">
                <a:solidFill>
                  <a:srgbClr val="00B050"/>
                </a:solidFill>
                <a:latin typeface="Times New Roman" pitchFamily="18" charset="0"/>
                <a:cs typeface="Times New Roman" pitchFamily="18" charset="0"/>
              </a:rPr>
              <a:t>begin by defining a measure commonly used in information theory, called </a:t>
            </a:r>
            <a:r>
              <a:rPr lang="en-US" sz="3200" b="1" dirty="0">
                <a:solidFill>
                  <a:srgbClr val="00B050"/>
                </a:solidFill>
                <a:latin typeface="Times New Roman" pitchFamily="18" charset="0"/>
                <a:cs typeface="Times New Roman" pitchFamily="18" charset="0"/>
              </a:rPr>
              <a:t>entropy </a:t>
            </a:r>
            <a:endParaRPr lang="en-US" sz="3200" b="1" dirty="0" smtClean="0">
              <a:solidFill>
                <a:srgbClr val="00B050"/>
              </a:solidFill>
              <a:latin typeface="Times New Roman" pitchFamily="18" charset="0"/>
              <a:cs typeface="Times New Roman" pitchFamily="18" charset="0"/>
            </a:endParaRPr>
          </a:p>
          <a:p>
            <a:pPr marL="457200" indent="-457200" algn="just">
              <a:buFont typeface="Wingdings" pitchFamily="2" charset="2"/>
              <a:buChar char="q"/>
            </a:pPr>
            <a:r>
              <a:rPr lang="en-US" sz="3200" dirty="0" smtClean="0">
                <a:solidFill>
                  <a:srgbClr val="00B050"/>
                </a:solidFill>
                <a:latin typeface="Times New Roman" pitchFamily="18" charset="0"/>
                <a:cs typeface="Times New Roman" pitchFamily="18" charset="0"/>
              </a:rPr>
              <a:t>Characterizes </a:t>
            </a:r>
            <a:r>
              <a:rPr lang="en-US" sz="3200" dirty="0">
                <a:solidFill>
                  <a:srgbClr val="00B050"/>
                </a:solidFill>
                <a:latin typeface="Times New Roman" pitchFamily="18" charset="0"/>
                <a:cs typeface="Times New Roman" pitchFamily="18" charset="0"/>
              </a:rPr>
              <a:t>the (</a:t>
            </a:r>
            <a:r>
              <a:rPr lang="en-US" sz="3200" dirty="0" err="1">
                <a:solidFill>
                  <a:srgbClr val="00B050"/>
                </a:solidFill>
                <a:latin typeface="Times New Roman" pitchFamily="18" charset="0"/>
                <a:cs typeface="Times New Roman" pitchFamily="18" charset="0"/>
              </a:rPr>
              <a:t>im</a:t>
            </a:r>
            <a:r>
              <a:rPr lang="en-US" sz="3200" dirty="0">
                <a:solidFill>
                  <a:srgbClr val="00B050"/>
                </a:solidFill>
                <a:latin typeface="Times New Roman" pitchFamily="18" charset="0"/>
                <a:cs typeface="Times New Roman" pitchFamily="18" charset="0"/>
              </a:rPr>
              <a:t>)purity of an arbitrary collection of examples.”</a:t>
            </a:r>
          </a:p>
        </p:txBody>
      </p:sp>
    </p:spTree>
    <p:extLst>
      <p:ext uri="{BB962C8B-B14F-4D97-AF65-F5344CB8AC3E}">
        <p14:creationId xmlns:p14="http://schemas.microsoft.com/office/powerpoint/2010/main" val="33176526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06921" y="-74938"/>
            <a:ext cx="1323183" cy="523220"/>
          </a:xfrm>
          <a:prstGeom prst="rect">
            <a:avLst/>
          </a:prstGeom>
        </p:spPr>
        <p:txBody>
          <a:bodyPr wrap="none">
            <a:spAutoFit/>
          </a:bodyPr>
          <a:lstStyle/>
          <a:p>
            <a:pPr algn="ctr"/>
            <a:r>
              <a:rPr lang="en-US" sz="2800" dirty="0" smtClean="0"/>
              <a:t>Entropy</a:t>
            </a:r>
            <a:endParaRPr lang="en-US" sz="2800" dirty="0"/>
          </a:p>
        </p:txBody>
      </p:sp>
      <mc:AlternateContent xmlns:mc="http://schemas.openxmlformats.org/markup-compatibility/2006" xmlns:a14="http://schemas.microsoft.com/office/drawing/2010/main">
        <mc:Choice Requires="a14">
          <p:sp>
            <p:nvSpPr>
              <p:cNvPr id="4" name="Rectangle 3"/>
              <p:cNvSpPr/>
              <p:nvPr/>
            </p:nvSpPr>
            <p:spPr>
              <a:xfrm>
                <a:off x="39624" y="457200"/>
                <a:ext cx="8915400" cy="6155531"/>
              </a:xfrm>
              <a:prstGeom prst="rect">
                <a:avLst/>
              </a:prstGeom>
              <a:solidFill>
                <a:srgbClr val="FFFF00"/>
              </a:solidFill>
            </p:spPr>
            <p:style>
              <a:lnRef idx="1">
                <a:schemeClr val="accent3"/>
              </a:lnRef>
              <a:fillRef idx="2">
                <a:schemeClr val="accent3"/>
              </a:fillRef>
              <a:effectRef idx="1">
                <a:schemeClr val="accent3"/>
              </a:effectRef>
              <a:fontRef idx="minor">
                <a:schemeClr val="dk1"/>
              </a:fontRef>
            </p:style>
            <p:txBody>
              <a:bodyPr wrap="square">
                <a:spAutoFit/>
              </a:bodyPr>
              <a:lstStyle/>
              <a:p>
                <a:pPr marL="285750" indent="-285750" algn="just">
                  <a:buFont typeface="Wingdings" pitchFamily="2" charset="2"/>
                  <a:buChar char="q"/>
                </a:pPr>
                <a:r>
                  <a:rPr lang="en-US" sz="3200" dirty="0" smtClean="0"/>
                  <a:t>Entropy H(S) is a measure of the amount in the data set (s) (</a:t>
                </a:r>
                <a:r>
                  <a:rPr lang="en-US" sz="3200" dirty="0" err="1" smtClean="0"/>
                  <a:t>ie</a:t>
                </a:r>
                <a:r>
                  <a:rPr lang="en-US" sz="3200" dirty="0" smtClean="0"/>
                  <a:t>. Entropy characterizes the (</a:t>
                </a:r>
                <a:r>
                  <a:rPr lang="en-US" sz="3200" dirty="0" err="1" smtClean="0"/>
                  <a:t>dat</a:t>
                </a:r>
                <a:r>
                  <a:rPr lang="en-US" sz="3200" dirty="0" smtClean="0"/>
                  <a:t>)set S)</a:t>
                </a:r>
                <a14:m>
                  <m:oMath xmlns:m="http://schemas.openxmlformats.org/officeDocument/2006/math">
                    <m:r>
                      <a:rPr lang="en-US" sz="3200" b="0" i="1" smtClean="0">
                        <a:latin typeface="Cambria Math"/>
                      </a:rPr>
                      <m:t>       </m:t>
                    </m:r>
                    <m:r>
                      <a:rPr lang="en-US" sz="3200" b="1" i="1" smtClean="0">
                        <a:solidFill>
                          <a:srgbClr val="C00000"/>
                        </a:solidFill>
                        <a:effectLst>
                          <a:outerShdw blurRad="38100" dist="38100" dir="2700000" algn="tl">
                            <a:srgbClr val="000000">
                              <a:alpha val="43137"/>
                            </a:srgbClr>
                          </a:outerShdw>
                        </a:effectLst>
                        <a:latin typeface="Cambria Math"/>
                      </a:rPr>
                      <m:t>𝑯</m:t>
                    </m:r>
                    <m:d>
                      <m:dPr>
                        <m:ctrlPr>
                          <a:rPr lang="en-US" sz="3200" b="1" i="1" smtClean="0">
                            <a:solidFill>
                              <a:srgbClr val="C00000"/>
                            </a:solidFill>
                            <a:effectLst>
                              <a:outerShdw blurRad="38100" dist="38100" dir="2700000" algn="tl">
                                <a:srgbClr val="000000">
                                  <a:alpha val="43137"/>
                                </a:srgbClr>
                              </a:outerShdw>
                            </a:effectLst>
                            <a:latin typeface="Cambria Math"/>
                          </a:rPr>
                        </m:ctrlPr>
                      </m:dPr>
                      <m:e>
                        <m:r>
                          <a:rPr lang="en-US" sz="3200" b="1" i="1" smtClean="0">
                            <a:solidFill>
                              <a:srgbClr val="C00000"/>
                            </a:solidFill>
                            <a:effectLst>
                              <a:outerShdw blurRad="38100" dist="38100" dir="2700000" algn="tl">
                                <a:srgbClr val="000000">
                                  <a:alpha val="43137"/>
                                </a:srgbClr>
                              </a:outerShdw>
                            </a:effectLst>
                            <a:latin typeface="Cambria Math"/>
                          </a:rPr>
                          <m:t>𝑺</m:t>
                        </m:r>
                      </m:e>
                    </m:d>
                    <m:r>
                      <a:rPr lang="en-US" sz="3200" b="1" i="1" smtClean="0">
                        <a:solidFill>
                          <a:srgbClr val="C00000"/>
                        </a:solidFill>
                        <a:effectLst>
                          <a:outerShdw blurRad="38100" dist="38100" dir="2700000" algn="tl">
                            <a:srgbClr val="000000">
                              <a:alpha val="43137"/>
                            </a:srgbClr>
                          </a:outerShdw>
                        </a:effectLst>
                        <a:latin typeface="Cambria Math"/>
                      </a:rPr>
                      <m:t>=</m:t>
                    </m:r>
                    <m:nary>
                      <m:naryPr>
                        <m:chr m:val="∑"/>
                        <m:supHide m:val="on"/>
                        <m:ctrlPr>
                          <a:rPr lang="en-US" sz="3200" b="1" i="1" smtClean="0">
                            <a:solidFill>
                              <a:srgbClr val="C00000"/>
                            </a:solidFill>
                            <a:effectLst>
                              <a:outerShdw blurRad="38100" dist="38100" dir="2700000" algn="tl">
                                <a:srgbClr val="000000">
                                  <a:alpha val="43137"/>
                                </a:srgbClr>
                              </a:outerShdw>
                            </a:effectLst>
                            <a:latin typeface="Cambria Math"/>
                          </a:rPr>
                        </m:ctrlPr>
                      </m:naryPr>
                      <m:sub>
                        <m:r>
                          <m:rPr>
                            <m:brk m:alnAt="7"/>
                          </m:rPr>
                          <a:rPr lang="en-US" sz="3200" b="1" i="1" smtClean="0">
                            <a:solidFill>
                              <a:srgbClr val="C00000"/>
                            </a:solidFill>
                            <a:effectLst>
                              <a:outerShdw blurRad="38100" dist="38100" dir="2700000" algn="tl">
                                <a:srgbClr val="000000">
                                  <a:alpha val="43137"/>
                                </a:srgbClr>
                              </a:outerShdw>
                            </a:effectLst>
                            <a:latin typeface="Cambria Math"/>
                          </a:rPr>
                          <m:t>𝒄</m:t>
                        </m:r>
                        <m:r>
                          <a:rPr lang="en-US" sz="3200" b="1" i="1" smtClean="0">
                            <a:solidFill>
                              <a:srgbClr val="C00000"/>
                            </a:solidFill>
                            <a:effectLst>
                              <a:outerShdw blurRad="38100" dist="38100" dir="2700000" algn="tl">
                                <a:srgbClr val="000000">
                                  <a:alpha val="43137"/>
                                </a:srgbClr>
                              </a:outerShdw>
                            </a:effectLst>
                            <a:latin typeface="Cambria Math"/>
                            <a:ea typeface="Cambria Math"/>
                          </a:rPr>
                          <m:t>∈</m:t>
                        </m:r>
                        <m:r>
                          <a:rPr lang="en-US" sz="3200" b="1" i="1" smtClean="0">
                            <a:solidFill>
                              <a:srgbClr val="C00000"/>
                            </a:solidFill>
                            <a:effectLst>
                              <a:outerShdw blurRad="38100" dist="38100" dir="2700000" algn="tl">
                                <a:srgbClr val="000000">
                                  <a:alpha val="43137"/>
                                </a:srgbClr>
                              </a:outerShdw>
                            </a:effectLst>
                            <a:latin typeface="Cambria Math"/>
                            <a:ea typeface="Cambria Math"/>
                          </a:rPr>
                          <m:t>𝑪</m:t>
                        </m:r>
                      </m:sub>
                      <m:sup/>
                      <m:e>
                        <m:r>
                          <a:rPr lang="en-US" sz="3200" b="1" i="1" smtClean="0">
                            <a:solidFill>
                              <a:srgbClr val="C00000"/>
                            </a:solidFill>
                            <a:effectLst>
                              <a:outerShdw blurRad="38100" dist="38100" dir="2700000" algn="tl">
                                <a:srgbClr val="000000">
                                  <a:alpha val="43137"/>
                                </a:srgbClr>
                              </a:outerShdw>
                            </a:effectLst>
                            <a:latin typeface="Cambria Math"/>
                          </a:rPr>
                          <m:t>−</m:t>
                        </m:r>
                        <m:r>
                          <a:rPr lang="en-US" sz="3200" b="1" i="1" smtClean="0">
                            <a:solidFill>
                              <a:srgbClr val="C00000"/>
                            </a:solidFill>
                            <a:effectLst>
                              <a:outerShdw blurRad="38100" dist="38100" dir="2700000" algn="tl">
                                <a:srgbClr val="000000">
                                  <a:alpha val="43137"/>
                                </a:srgbClr>
                              </a:outerShdw>
                            </a:effectLst>
                            <a:latin typeface="Cambria Math"/>
                          </a:rPr>
                          <m:t>𝒑</m:t>
                        </m:r>
                        <m:r>
                          <a:rPr lang="en-US" sz="3200" b="1" i="1" smtClean="0">
                            <a:solidFill>
                              <a:srgbClr val="C00000"/>
                            </a:solidFill>
                            <a:effectLst>
                              <a:outerShdw blurRad="38100" dist="38100" dir="2700000" algn="tl">
                                <a:srgbClr val="000000">
                                  <a:alpha val="43137"/>
                                </a:srgbClr>
                              </a:outerShdw>
                            </a:effectLst>
                            <a:latin typeface="Cambria Math"/>
                          </a:rPr>
                          <m:t>(</m:t>
                        </m:r>
                        <m:r>
                          <a:rPr lang="en-US" sz="3200" b="1" i="1" smtClean="0">
                            <a:solidFill>
                              <a:srgbClr val="C00000"/>
                            </a:solidFill>
                            <a:effectLst>
                              <a:outerShdw blurRad="38100" dist="38100" dir="2700000" algn="tl">
                                <a:srgbClr val="000000">
                                  <a:alpha val="43137"/>
                                </a:srgbClr>
                              </a:outerShdw>
                            </a:effectLst>
                            <a:latin typeface="Cambria Math"/>
                          </a:rPr>
                          <m:t>𝒄</m:t>
                        </m:r>
                        <m:r>
                          <a:rPr lang="en-US" sz="3200" b="1" i="1" smtClean="0">
                            <a:solidFill>
                              <a:srgbClr val="C00000"/>
                            </a:solidFill>
                            <a:effectLst>
                              <a:outerShdw blurRad="38100" dist="38100" dir="2700000" algn="tl">
                                <a:srgbClr val="000000">
                                  <a:alpha val="43137"/>
                                </a:srgbClr>
                              </a:outerShdw>
                            </a:effectLst>
                            <a:latin typeface="Cambria Math"/>
                          </a:rPr>
                          <m:t>)</m:t>
                        </m:r>
                        <m:sSub>
                          <m:sSubPr>
                            <m:ctrlPr>
                              <a:rPr lang="en-US" sz="3200" b="1" i="1" smtClean="0">
                                <a:solidFill>
                                  <a:srgbClr val="C00000"/>
                                </a:solidFill>
                                <a:effectLst>
                                  <a:outerShdw blurRad="38100" dist="38100" dir="2700000" algn="tl">
                                    <a:srgbClr val="000000">
                                      <a:alpha val="43137"/>
                                    </a:srgbClr>
                                  </a:outerShdw>
                                </a:effectLst>
                                <a:latin typeface="Cambria Math"/>
                              </a:rPr>
                            </m:ctrlPr>
                          </m:sSubPr>
                          <m:e>
                            <m:r>
                              <a:rPr lang="en-US" sz="3200" b="1" i="1" smtClean="0">
                                <a:solidFill>
                                  <a:srgbClr val="C00000"/>
                                </a:solidFill>
                                <a:effectLst>
                                  <a:outerShdw blurRad="38100" dist="38100" dir="2700000" algn="tl">
                                    <a:srgbClr val="000000">
                                      <a:alpha val="43137"/>
                                    </a:srgbClr>
                                  </a:outerShdw>
                                </a:effectLst>
                                <a:latin typeface="Cambria Math"/>
                              </a:rPr>
                              <m:t>𝒍𝒐𝒈</m:t>
                            </m:r>
                          </m:e>
                          <m:sub>
                            <m:r>
                              <a:rPr lang="en-US" sz="3200" b="1" i="1" smtClean="0">
                                <a:solidFill>
                                  <a:srgbClr val="C00000"/>
                                </a:solidFill>
                                <a:effectLst>
                                  <a:outerShdw blurRad="38100" dist="38100" dir="2700000" algn="tl">
                                    <a:srgbClr val="000000">
                                      <a:alpha val="43137"/>
                                    </a:srgbClr>
                                  </a:outerShdw>
                                </a:effectLst>
                                <a:latin typeface="Cambria Math"/>
                              </a:rPr>
                              <m:t>𝟐</m:t>
                            </m:r>
                          </m:sub>
                        </m:sSub>
                        <m:r>
                          <a:rPr lang="en-US" sz="3200" b="1" i="1" smtClean="0">
                            <a:solidFill>
                              <a:srgbClr val="C00000"/>
                            </a:solidFill>
                            <a:effectLst>
                              <a:outerShdw blurRad="38100" dist="38100" dir="2700000" algn="tl">
                                <a:srgbClr val="000000">
                                  <a:alpha val="43137"/>
                                </a:srgbClr>
                              </a:outerShdw>
                            </a:effectLst>
                            <a:latin typeface="Cambria Math"/>
                          </a:rPr>
                          <m:t>𝒑</m:t>
                        </m:r>
                        <m:r>
                          <a:rPr lang="en-US" sz="3200" b="1" i="1" smtClean="0">
                            <a:solidFill>
                              <a:srgbClr val="C00000"/>
                            </a:solidFill>
                            <a:effectLst>
                              <a:outerShdw blurRad="38100" dist="38100" dir="2700000" algn="tl">
                                <a:srgbClr val="000000">
                                  <a:alpha val="43137"/>
                                </a:srgbClr>
                              </a:outerShdw>
                            </a:effectLst>
                            <a:latin typeface="Cambria Math"/>
                          </a:rPr>
                          <m:t>(</m:t>
                        </m:r>
                        <m:r>
                          <a:rPr lang="en-US" sz="3200" b="1" i="1" smtClean="0">
                            <a:solidFill>
                              <a:srgbClr val="C00000"/>
                            </a:solidFill>
                            <a:effectLst>
                              <a:outerShdw blurRad="38100" dist="38100" dir="2700000" algn="tl">
                                <a:srgbClr val="000000">
                                  <a:alpha val="43137"/>
                                </a:srgbClr>
                              </a:outerShdw>
                            </a:effectLst>
                            <a:latin typeface="Cambria Math"/>
                          </a:rPr>
                          <m:t>𝒄</m:t>
                        </m:r>
                        <m:r>
                          <a:rPr lang="en-US" sz="3200" b="1" i="1" smtClean="0">
                            <a:solidFill>
                              <a:srgbClr val="C00000"/>
                            </a:solidFill>
                            <a:effectLst>
                              <a:outerShdw blurRad="38100" dist="38100" dir="2700000" algn="tl">
                                <a:srgbClr val="000000">
                                  <a:alpha val="43137"/>
                                </a:srgbClr>
                              </a:outerShdw>
                            </a:effectLst>
                            <a:latin typeface="Cambria Math"/>
                          </a:rPr>
                          <m:t>)</m:t>
                        </m:r>
                      </m:e>
                    </m:nary>
                  </m:oMath>
                </a14:m>
                <a:endParaRPr lang="en-US" sz="3200" b="1" dirty="0" smtClean="0"/>
              </a:p>
              <a:p>
                <a:pPr marL="285750" indent="-285750" algn="just">
                  <a:buFont typeface="Wingdings" pitchFamily="2" charset="2"/>
                  <a:buChar char="q"/>
                </a:pPr>
                <a:r>
                  <a:rPr lang="en-US" sz="3200" dirty="0" smtClean="0"/>
                  <a:t>Where,</a:t>
                </a:r>
              </a:p>
              <a:p>
                <a:pPr marL="285750" indent="-285750" algn="just">
                  <a:buFont typeface="Wingdings" pitchFamily="2" charset="2"/>
                  <a:buChar char="q"/>
                </a:pPr>
                <a:r>
                  <a:rPr lang="en-US" sz="3200" dirty="0" smtClean="0">
                    <a:solidFill>
                      <a:srgbClr val="FF0000"/>
                    </a:solidFill>
                  </a:rPr>
                  <a:t>S- The </a:t>
                </a:r>
                <a:r>
                  <a:rPr lang="en-US" sz="3200" dirty="0" err="1" smtClean="0">
                    <a:solidFill>
                      <a:srgbClr val="FF0000"/>
                    </a:solidFill>
                  </a:rPr>
                  <a:t>curent</a:t>
                </a:r>
                <a:r>
                  <a:rPr lang="en-US" sz="3200" dirty="0" smtClean="0">
                    <a:solidFill>
                      <a:srgbClr val="FF0000"/>
                    </a:solidFill>
                  </a:rPr>
                  <a:t> (data)set for which entropy is being calculated(changes every iteration of elements of the ID3 Algorithm).</a:t>
                </a:r>
              </a:p>
              <a:p>
                <a:pPr marL="285750" indent="-285750" algn="just">
                  <a:buFont typeface="Wingdings" pitchFamily="2" charset="2"/>
                  <a:buChar char="q"/>
                </a:pPr>
                <a:r>
                  <a:rPr lang="en-US" sz="3200" dirty="0" smtClean="0">
                    <a:solidFill>
                      <a:srgbClr val="FF0000"/>
                    </a:solidFill>
                  </a:rPr>
                  <a:t> C- Set of classes in S           c=(yes, no)</a:t>
                </a:r>
              </a:p>
              <a:p>
                <a:pPr marL="285750" indent="-285750" algn="just">
                  <a:buFont typeface="Wingdings" pitchFamily="2" charset="2"/>
                  <a:buChar char="q"/>
                </a:pPr>
                <a:r>
                  <a:rPr lang="en-US" sz="3200" dirty="0" smtClean="0">
                    <a:solidFill>
                      <a:srgbClr val="FF0000"/>
                    </a:solidFill>
                  </a:rPr>
                  <a:t>P(c )- The proportion of the number of elements in class c to the number of elements in set S</a:t>
                </a:r>
                <a:r>
                  <a:rPr lang="en-US" sz="3200" dirty="0" smtClean="0">
                    <a:solidFill>
                      <a:schemeClr val="tx1"/>
                    </a:solidFill>
                  </a:rPr>
                  <a:t>.</a:t>
                </a:r>
              </a:p>
              <a:p>
                <a:pPr algn="just"/>
                <a:endParaRPr lang="en-US" sz="3200" dirty="0" smtClean="0">
                  <a:solidFill>
                    <a:schemeClr val="tx1"/>
                  </a:solidFill>
                </a:endParaRPr>
              </a:p>
              <a:p>
                <a:pPr algn="just"/>
                <a:r>
                  <a:rPr lang="en-US" sz="1400" dirty="0" smtClean="0"/>
                  <a:t>When H(s)=0 then the set S is perfectly classified (All element are the same class.)</a:t>
                </a:r>
              </a:p>
              <a:p>
                <a:pPr algn="just"/>
                <a:r>
                  <a:rPr lang="en-US" sz="1400" dirty="0" smtClean="0"/>
                  <a:t>In ID3 entropy is calculated for each remaining attribute. The attribute with the smallest entropy is used to split the set S on this iteration. the higher entropy, the higher potential to improve the classification.</a:t>
                </a:r>
                <a:endParaRPr lang="en-US" sz="1400" dirty="0"/>
              </a:p>
            </p:txBody>
          </p:sp>
        </mc:Choice>
        <mc:Fallback xmlns="">
          <p:sp>
            <p:nvSpPr>
              <p:cNvPr id="4" name="Rectangle 3"/>
              <p:cNvSpPr>
                <a:spLocks noRot="1" noChangeAspect="1" noMove="1" noResize="1" noEditPoints="1" noAdjustHandles="1" noChangeArrowheads="1" noChangeShapeType="1" noTextEdit="1"/>
              </p:cNvSpPr>
              <p:nvPr/>
            </p:nvSpPr>
            <p:spPr>
              <a:xfrm>
                <a:off x="39624" y="457200"/>
                <a:ext cx="8915400" cy="6155531"/>
              </a:xfrm>
              <a:prstGeom prst="rect">
                <a:avLst/>
              </a:prstGeom>
              <a:blipFill rotWithShape="1">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609666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2"/>
          <p:cNvSpPr>
            <a:spLocks noGrp="1" noChangeArrowheads="1"/>
          </p:cNvSpPr>
          <p:nvPr>
            <p:ph type="title"/>
          </p:nvPr>
        </p:nvSpPr>
        <p:spPr>
          <a:xfrm>
            <a:off x="457200" y="274638"/>
            <a:ext cx="8229600" cy="563562"/>
          </a:xfrm>
        </p:spPr>
        <p:style>
          <a:lnRef idx="2">
            <a:schemeClr val="accent3">
              <a:shade val="50000"/>
            </a:schemeClr>
          </a:lnRef>
          <a:fillRef idx="1">
            <a:schemeClr val="accent3"/>
          </a:fillRef>
          <a:effectRef idx="0">
            <a:schemeClr val="accent3"/>
          </a:effectRef>
          <a:fontRef idx="minor">
            <a:schemeClr val="lt1"/>
          </a:fontRef>
        </p:style>
        <p:txBody>
          <a:bodyPr>
            <a:normAutofit fontScale="90000"/>
          </a:bodyPr>
          <a:lstStyle/>
          <a:p>
            <a:pPr>
              <a:defRPr/>
            </a:pPr>
            <a:r>
              <a:rPr lang="en-US" dirty="0" smtClean="0">
                <a:cs typeface="+mj-cs"/>
              </a:rPr>
              <a:t>Entropy (as information)</a:t>
            </a:r>
          </a:p>
        </p:txBody>
      </p:sp>
      <p:sp>
        <p:nvSpPr>
          <p:cNvPr id="822275" name="Rectangle 3"/>
          <p:cNvSpPr>
            <a:spLocks noGrp="1" noChangeArrowheads="1"/>
          </p:cNvSpPr>
          <p:nvPr>
            <p:ph type="body" idx="1"/>
          </p:nvPr>
        </p:nvSpPr>
        <p:spPr>
          <a:xfrm>
            <a:off x="152400" y="1143000"/>
            <a:ext cx="8763000" cy="1981200"/>
          </a:xfrm>
        </p:spPr>
        <p:txBody>
          <a:bodyPr>
            <a:normAutofit fontScale="92500" lnSpcReduction="10000"/>
          </a:bodyPr>
          <a:lstStyle/>
          <a:p>
            <a:pPr marL="342900" indent="-342900">
              <a:buFont typeface="Monotype Sorts" charset="0"/>
              <a:buChar char="l"/>
              <a:defRPr/>
            </a:pPr>
            <a:r>
              <a:rPr lang="en-US" dirty="0" smtClean="0">
                <a:cs typeface="+mn-cs"/>
              </a:rPr>
              <a:t>Entropy at a given node t:</a:t>
            </a:r>
          </a:p>
          <a:p>
            <a:pPr marL="742950" lvl="1" indent="-285750">
              <a:buFont typeface="Arial" charset="0"/>
              <a:buChar char="–"/>
              <a:defRPr/>
            </a:pPr>
            <a:endParaRPr lang="en-US" dirty="0" smtClean="0"/>
          </a:p>
          <a:p>
            <a:pPr lvl="4">
              <a:defRPr/>
            </a:pPr>
            <a:endParaRPr lang="en-US" dirty="0" smtClean="0"/>
          </a:p>
          <a:p>
            <a:pPr marL="1085850" lvl="2" indent="-228600">
              <a:buFont typeface="Wingdings" charset="0"/>
              <a:buNone/>
              <a:defRPr/>
            </a:pPr>
            <a:r>
              <a:rPr lang="en-US" sz="2000" dirty="0" smtClean="0"/>
              <a:t>(where </a:t>
            </a:r>
            <a:r>
              <a:rPr lang="en-US" sz="2000" i="1" dirty="0" smtClean="0">
                <a:latin typeface="Times New Roman" charset="0"/>
              </a:rPr>
              <a:t>p( j | t) </a:t>
            </a:r>
            <a:r>
              <a:rPr lang="en-US" sz="2000" dirty="0" smtClean="0"/>
              <a:t>is the relative frequency of class j at node t)</a:t>
            </a:r>
          </a:p>
          <a:p>
            <a:pPr marL="0" indent="0">
              <a:buFont typeface="Monotype Sorts" charset="0"/>
              <a:buNone/>
              <a:defRPr/>
            </a:pPr>
            <a:r>
              <a:rPr lang="en-US" sz="2000" dirty="0" smtClean="0"/>
              <a:t>  </a:t>
            </a:r>
            <a:endParaRPr lang="en-US" dirty="0" smtClean="0"/>
          </a:p>
        </p:txBody>
      </p:sp>
      <p:graphicFrame>
        <p:nvGraphicFramePr>
          <p:cNvPr id="30723" name="Object 4"/>
          <p:cNvGraphicFramePr>
            <a:graphicFrameLocks noChangeAspect="1"/>
          </p:cNvGraphicFramePr>
          <p:nvPr/>
        </p:nvGraphicFramePr>
        <p:xfrm>
          <a:off x="2057400" y="1752600"/>
          <a:ext cx="5803900" cy="615950"/>
        </p:xfrm>
        <a:graphic>
          <a:graphicData uri="http://schemas.openxmlformats.org/presentationml/2006/ole">
            <mc:AlternateContent xmlns:mc="http://schemas.openxmlformats.org/markup-compatibility/2006">
              <mc:Choice xmlns:v="urn:schemas-microsoft-com:vml" Requires="v">
                <p:oleObj spid="_x0000_s66603" name="Equation" r:id="rId3" imgW="4165600" imgH="444500" progId="Equation.3">
                  <p:embed/>
                </p:oleObj>
              </mc:Choice>
              <mc:Fallback>
                <p:oleObj name="Equation" r:id="rId3" imgW="4165600" imgH="444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752600"/>
                        <a:ext cx="5803900" cy="615950"/>
                      </a:xfrm>
                      <a:prstGeom prst="rect">
                        <a:avLst/>
                      </a:prstGeom>
                      <a:solidFill>
                        <a:srgbClr val="FFFFCC"/>
                      </a:solidFill>
                      <a:ln w="9525">
                        <a:solidFill>
                          <a:schemeClr val="tx1"/>
                        </a:solidFill>
                        <a:miter lim="800000"/>
                        <a:headEnd/>
                        <a:tailEnd/>
                      </a:ln>
                    </p:spPr>
                  </p:pic>
                </p:oleObj>
              </mc:Fallback>
            </mc:AlternateContent>
          </a:graphicData>
        </a:graphic>
      </p:graphicFrame>
      <p:sp>
        <p:nvSpPr>
          <p:cNvPr id="2" name="TextBox 1"/>
          <p:cNvSpPr txBox="1"/>
          <p:nvPr/>
        </p:nvSpPr>
        <p:spPr>
          <a:xfrm>
            <a:off x="152400" y="3570288"/>
            <a:ext cx="8839200" cy="2678112"/>
          </a:xfrm>
          <a:prstGeom prst="rect">
            <a:avLst/>
          </a:prstGeom>
        </p:spPr>
        <p:style>
          <a:lnRef idx="2">
            <a:schemeClr val="dk1"/>
          </a:lnRef>
          <a:fillRef idx="1">
            <a:schemeClr val="lt1"/>
          </a:fillRef>
          <a:effectRef idx="0">
            <a:schemeClr val="dk1"/>
          </a:effectRef>
          <a:fontRef idx="minor">
            <a:schemeClr val="dk1"/>
          </a:fontRef>
        </p:style>
        <p:txBody>
          <a:bodyPr>
            <a:spAutoFit/>
          </a:bodyPr>
          <a:lstStyle>
            <a:lvl1pPr>
              <a:defRPr sz="1400" b="1">
                <a:solidFill>
                  <a:schemeClr val="tx1"/>
                </a:solidFill>
                <a:latin typeface="Arial" pitchFamily="34" charset="0"/>
                <a:ea typeface="ＭＳ Ｐゴシック" pitchFamily="34" charset="-128"/>
              </a:defRPr>
            </a:lvl1pPr>
            <a:lvl2pPr>
              <a:defRPr sz="1400" b="1">
                <a:solidFill>
                  <a:schemeClr val="tx1"/>
                </a:solidFill>
                <a:latin typeface="Arial" pitchFamily="34" charset="0"/>
                <a:ea typeface="ＭＳ Ｐゴシック" pitchFamily="34" charset="-128"/>
              </a:defRPr>
            </a:lvl2pPr>
            <a:lvl3pPr>
              <a:defRPr sz="1400" b="1">
                <a:solidFill>
                  <a:schemeClr val="tx1"/>
                </a:solidFill>
                <a:latin typeface="Arial" pitchFamily="34" charset="0"/>
                <a:ea typeface="ＭＳ Ｐゴシック" pitchFamily="34" charset="-128"/>
              </a:defRPr>
            </a:lvl3pPr>
            <a:lvl4pPr marL="1600200" indent="-228600">
              <a:defRPr sz="1400" b="1">
                <a:solidFill>
                  <a:schemeClr val="tx1"/>
                </a:solidFill>
                <a:latin typeface="Arial" pitchFamily="34" charset="0"/>
                <a:ea typeface="ＭＳ Ｐゴシック" pitchFamily="34" charset="-128"/>
              </a:defRPr>
            </a:lvl4pPr>
            <a:lvl5pPr marL="2057400" indent="-228600">
              <a:defRPr sz="1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400" b="1">
                <a:solidFill>
                  <a:schemeClr val="tx1"/>
                </a:solidFill>
                <a:latin typeface="Arial" pitchFamily="34" charset="0"/>
                <a:ea typeface="ＭＳ Ｐゴシック" pitchFamily="34" charset="-128"/>
              </a:defRPr>
            </a:lvl9pPr>
          </a:lstStyle>
          <a:p>
            <a:r>
              <a:rPr lang="en-US" sz="2000">
                <a:solidFill>
                  <a:srgbClr val="000000"/>
                </a:solidFill>
              </a:rPr>
              <a:t>Based on Shannon</a:t>
            </a:r>
            <a:r>
              <a:rPr lang="en-US" altLang="en-US" sz="2000">
                <a:solidFill>
                  <a:srgbClr val="000000"/>
                </a:solidFill>
              </a:rPr>
              <a:t>’</a:t>
            </a:r>
            <a:r>
              <a:rPr lang="en-US" sz="2000">
                <a:solidFill>
                  <a:srgbClr val="000000"/>
                </a:solidFill>
              </a:rPr>
              <a:t>s information theory</a:t>
            </a:r>
          </a:p>
          <a:p>
            <a:pPr lvl="1" eaLnBrk="1" hangingPunct="1"/>
            <a:r>
              <a:rPr lang="en-US" sz="2000">
                <a:solidFill>
                  <a:srgbClr val="000000"/>
                </a:solidFill>
                <a:latin typeface="Calibri" pitchFamily="34" charset="0"/>
              </a:rPr>
              <a:t>For simplicity, assume only 2 classes </a:t>
            </a:r>
            <a:r>
              <a:rPr lang="en-US" sz="2000" i="1">
                <a:solidFill>
                  <a:srgbClr val="000000"/>
                </a:solidFill>
                <a:latin typeface="Calibri" pitchFamily="34" charset="0"/>
              </a:rPr>
              <a:t>Yes </a:t>
            </a:r>
            <a:r>
              <a:rPr lang="en-US" sz="2000">
                <a:solidFill>
                  <a:srgbClr val="000000"/>
                </a:solidFill>
                <a:latin typeface="Calibri" pitchFamily="34" charset="0"/>
              </a:rPr>
              <a:t>and </a:t>
            </a:r>
            <a:r>
              <a:rPr lang="en-US" sz="2000" i="1">
                <a:solidFill>
                  <a:srgbClr val="000000"/>
                </a:solidFill>
                <a:latin typeface="Calibri" pitchFamily="34" charset="0"/>
              </a:rPr>
              <a:t>No</a:t>
            </a:r>
          </a:p>
          <a:p>
            <a:pPr lvl="1" eaLnBrk="1" hangingPunct="1"/>
            <a:r>
              <a:rPr lang="en-US" sz="2000">
                <a:solidFill>
                  <a:srgbClr val="000000"/>
                </a:solidFill>
                <a:latin typeface="Calibri" pitchFamily="34" charset="0"/>
              </a:rPr>
              <a:t>Assume </a:t>
            </a:r>
            <a:r>
              <a:rPr lang="en-US" sz="2000" i="1">
                <a:solidFill>
                  <a:srgbClr val="000000"/>
                </a:solidFill>
                <a:latin typeface="Calibri" pitchFamily="34" charset="0"/>
              </a:rPr>
              <a:t>t</a:t>
            </a:r>
            <a:r>
              <a:rPr lang="en-US" sz="2000">
                <a:solidFill>
                  <a:srgbClr val="000000"/>
                </a:solidFill>
                <a:latin typeface="Calibri" pitchFamily="34" charset="0"/>
              </a:rPr>
              <a:t> is a set of messages sent to a receiver that must guess their class</a:t>
            </a:r>
          </a:p>
          <a:p>
            <a:pPr lvl="2" eaLnBrk="1" hangingPunct="1"/>
            <a:r>
              <a:rPr lang="en-US" sz="1800">
                <a:solidFill>
                  <a:srgbClr val="000000"/>
                </a:solidFill>
                <a:latin typeface="Calibri" pitchFamily="34" charset="0"/>
              </a:rPr>
              <a:t>If </a:t>
            </a:r>
            <a:r>
              <a:rPr lang="en-US" sz="1800" i="1">
                <a:solidFill>
                  <a:srgbClr val="000000"/>
                </a:solidFill>
                <a:latin typeface="Calibri" pitchFamily="34" charset="0"/>
              </a:rPr>
              <a:t>p( Yes | t )</a:t>
            </a:r>
            <a:r>
              <a:rPr lang="en-US" sz="1800">
                <a:solidFill>
                  <a:srgbClr val="000000"/>
                </a:solidFill>
                <a:latin typeface="Calibri" pitchFamily="34" charset="0"/>
              </a:rPr>
              <a:t>=1 (resp., </a:t>
            </a:r>
            <a:r>
              <a:rPr lang="en-US" sz="1800" i="1">
                <a:solidFill>
                  <a:srgbClr val="000000"/>
                </a:solidFill>
                <a:latin typeface="Calibri" pitchFamily="34" charset="0"/>
              </a:rPr>
              <a:t>p( No | t )</a:t>
            </a:r>
            <a:r>
              <a:rPr lang="en-US" sz="1800">
                <a:solidFill>
                  <a:srgbClr val="000000"/>
                </a:solidFill>
                <a:latin typeface="Calibri" pitchFamily="34" charset="0"/>
              </a:rPr>
              <a:t>=1), then the receiver guesses a new example as </a:t>
            </a:r>
            <a:r>
              <a:rPr lang="en-US" sz="1800" i="1">
                <a:solidFill>
                  <a:srgbClr val="000000"/>
                </a:solidFill>
                <a:latin typeface="Calibri" pitchFamily="34" charset="0"/>
              </a:rPr>
              <a:t>Yes</a:t>
            </a:r>
            <a:r>
              <a:rPr lang="en-US" sz="1800">
                <a:solidFill>
                  <a:srgbClr val="000000"/>
                </a:solidFill>
                <a:latin typeface="Calibri" pitchFamily="34" charset="0"/>
              </a:rPr>
              <a:t> (resp., </a:t>
            </a:r>
            <a:r>
              <a:rPr lang="en-US" sz="1800" i="1">
                <a:solidFill>
                  <a:srgbClr val="000000"/>
                </a:solidFill>
                <a:latin typeface="Calibri" pitchFamily="34" charset="0"/>
              </a:rPr>
              <a:t>No</a:t>
            </a:r>
            <a:r>
              <a:rPr lang="en-US" sz="1800">
                <a:solidFill>
                  <a:srgbClr val="000000"/>
                </a:solidFill>
                <a:latin typeface="Calibri" pitchFamily="34" charset="0"/>
              </a:rPr>
              <a:t>). No message need be sent.</a:t>
            </a:r>
          </a:p>
          <a:p>
            <a:pPr lvl="2" eaLnBrk="1" hangingPunct="1"/>
            <a:r>
              <a:rPr lang="en-US" sz="1800">
                <a:solidFill>
                  <a:srgbClr val="000000"/>
                </a:solidFill>
                <a:latin typeface="Calibri" pitchFamily="34" charset="0"/>
              </a:rPr>
              <a:t>If </a:t>
            </a:r>
            <a:r>
              <a:rPr lang="en-US" sz="1800" i="1">
                <a:solidFill>
                  <a:srgbClr val="000000"/>
                </a:solidFill>
                <a:latin typeface="Calibri" pitchFamily="34" charset="0"/>
              </a:rPr>
              <a:t>p( Yes | t )</a:t>
            </a:r>
            <a:r>
              <a:rPr lang="en-US" sz="1800">
                <a:solidFill>
                  <a:srgbClr val="000000"/>
                </a:solidFill>
                <a:latin typeface="Calibri" pitchFamily="34" charset="0"/>
              </a:rPr>
              <a:t>=</a:t>
            </a:r>
            <a:r>
              <a:rPr lang="en-US" sz="1800" i="1">
                <a:solidFill>
                  <a:srgbClr val="000000"/>
                </a:solidFill>
                <a:latin typeface="Calibri" pitchFamily="34" charset="0"/>
              </a:rPr>
              <a:t>p( No | t )</a:t>
            </a:r>
            <a:r>
              <a:rPr lang="en-US" sz="1800">
                <a:solidFill>
                  <a:srgbClr val="000000"/>
                </a:solidFill>
                <a:latin typeface="Calibri" pitchFamily="34" charset="0"/>
              </a:rPr>
              <a:t>=0.5, then the receiver cannot guess and must be told the class of a new example. A 1-bit message must be sent.</a:t>
            </a:r>
          </a:p>
          <a:p>
            <a:pPr lvl="2" eaLnBrk="1" hangingPunct="1"/>
            <a:r>
              <a:rPr lang="en-US" sz="1800">
                <a:solidFill>
                  <a:srgbClr val="000000"/>
                </a:solidFill>
                <a:latin typeface="Calibri" pitchFamily="34" charset="0"/>
              </a:rPr>
              <a:t>If 0&lt;</a:t>
            </a:r>
            <a:r>
              <a:rPr lang="en-US" sz="1800" i="1">
                <a:solidFill>
                  <a:srgbClr val="000000"/>
                </a:solidFill>
                <a:latin typeface="Calibri" pitchFamily="34" charset="0"/>
              </a:rPr>
              <a:t>p( Yes | t )</a:t>
            </a:r>
            <a:r>
              <a:rPr lang="en-US" sz="1800">
                <a:solidFill>
                  <a:srgbClr val="000000"/>
                </a:solidFill>
                <a:latin typeface="Calibri" pitchFamily="34" charset="0"/>
              </a:rPr>
              <a:t>&lt;1, then the receiver needs less than 1 bit on average to know the class of a new example.</a:t>
            </a:r>
          </a:p>
        </p:txBody>
      </p:sp>
    </p:spTree>
    <p:extLst>
      <p:ext uri="{BB962C8B-B14F-4D97-AF65-F5344CB8AC3E}">
        <p14:creationId xmlns:p14="http://schemas.microsoft.com/office/powerpoint/2010/main" val="20640678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2"/>
          <p:cNvSpPr>
            <a:spLocks noGrp="1" noChangeArrowheads="1"/>
          </p:cNvSpPr>
          <p:nvPr>
            <p:ph type="title"/>
          </p:nvPr>
        </p:nvSpPr>
        <p:spPr>
          <a:xfrm>
            <a:off x="533400" y="76200"/>
            <a:ext cx="8229600" cy="715962"/>
          </a:xfrm>
        </p:spPr>
        <p:txBody>
          <a:bodyPr>
            <a:normAutofit fontScale="90000"/>
          </a:bodyPr>
          <a:lstStyle/>
          <a:p>
            <a:pPr>
              <a:defRPr/>
            </a:pPr>
            <a:r>
              <a:rPr lang="en-US" dirty="0" smtClean="0">
                <a:cs typeface="+mj-cs"/>
              </a:rPr>
              <a:t>Entropy (as homogeneity)</a:t>
            </a:r>
          </a:p>
        </p:txBody>
      </p:sp>
      <p:sp>
        <p:nvSpPr>
          <p:cNvPr id="822275" name="Rectangle 3"/>
          <p:cNvSpPr>
            <a:spLocks noGrp="1" noChangeArrowheads="1"/>
          </p:cNvSpPr>
          <p:nvPr>
            <p:ph type="body" idx="1"/>
          </p:nvPr>
        </p:nvSpPr>
        <p:spPr>
          <a:xfrm>
            <a:off x="152400" y="1143000"/>
            <a:ext cx="8763000" cy="5181600"/>
          </a:xfrm>
        </p:spPr>
        <p:txBody>
          <a:bodyPr/>
          <a:lstStyle/>
          <a:p>
            <a:pPr marL="234950" indent="-285750">
              <a:buFont typeface="Monotype Sorts" charset="0"/>
              <a:buChar char="l"/>
              <a:defRPr/>
            </a:pPr>
            <a:r>
              <a:rPr lang="en-US" dirty="0" smtClean="0"/>
              <a:t>Think chemistry/physics</a:t>
            </a:r>
          </a:p>
          <a:p>
            <a:pPr marL="742950" lvl="1" indent="-285750">
              <a:buFont typeface="Arial" charset="0"/>
              <a:buChar char="–"/>
              <a:defRPr/>
            </a:pPr>
            <a:r>
              <a:rPr lang="en-US" sz="2400" dirty="0" smtClean="0"/>
              <a:t>Entropy is measure of disorder or homogeneity</a:t>
            </a:r>
          </a:p>
          <a:p>
            <a:pPr marL="742950" lvl="1" indent="-285750">
              <a:buFont typeface="Arial" charset="0"/>
              <a:buChar char="–"/>
              <a:defRPr/>
            </a:pPr>
            <a:r>
              <a:rPr lang="en-US" sz="2400" dirty="0" smtClean="0"/>
              <a:t>Minimum (0.0) when homogeneous / perfect order</a:t>
            </a:r>
          </a:p>
          <a:p>
            <a:pPr marL="742950" lvl="1" indent="-285750">
              <a:buFont typeface="Arial" charset="0"/>
              <a:buChar char="–"/>
              <a:defRPr/>
            </a:pPr>
            <a:r>
              <a:rPr lang="en-US" sz="2400" dirty="0" smtClean="0"/>
              <a:t>Maximum (1.0, in general log C) when most heterogeneous / complete chaos</a:t>
            </a:r>
          </a:p>
          <a:p>
            <a:pPr marL="234950" indent="-285750">
              <a:buFont typeface="Monotype Sorts" charset="0"/>
              <a:buChar char="l"/>
              <a:defRPr/>
            </a:pPr>
            <a:r>
              <a:rPr lang="en-US" dirty="0" smtClean="0"/>
              <a:t>In ID3</a:t>
            </a:r>
          </a:p>
          <a:p>
            <a:pPr marL="742950" lvl="1" indent="-285750">
              <a:buFont typeface="Arial" charset="0"/>
              <a:buChar char="–"/>
              <a:defRPr/>
            </a:pPr>
            <a:r>
              <a:rPr lang="en-US" sz="2400" dirty="0" smtClean="0"/>
              <a:t>Minimum </a:t>
            </a:r>
            <a:r>
              <a:rPr lang="en-US" sz="2400" dirty="0"/>
              <a:t>(0.0) when all records belong to one class, implying most </a:t>
            </a:r>
            <a:r>
              <a:rPr lang="en-US" sz="2400" dirty="0" smtClean="0"/>
              <a:t>information</a:t>
            </a:r>
          </a:p>
          <a:p>
            <a:pPr marL="742950" lvl="1" indent="-285750">
              <a:buFont typeface="Arial" charset="0"/>
              <a:buChar char="–"/>
              <a:defRPr/>
            </a:pPr>
            <a:r>
              <a:rPr lang="en-US" sz="2400" dirty="0" smtClean="0"/>
              <a:t>Maximum (log C) when records are equally distributed among all classes, implying least information</a:t>
            </a:r>
          </a:p>
          <a:p>
            <a:pPr marL="742950" lvl="1" indent="-285750">
              <a:buFont typeface="Arial" charset="0"/>
              <a:buChar char="–"/>
              <a:defRPr/>
            </a:pPr>
            <a:r>
              <a:rPr lang="en-US" sz="2400" dirty="0" smtClean="0"/>
              <a:t>Intuitively, the smaller the entropy the purer the partition</a:t>
            </a:r>
          </a:p>
        </p:txBody>
      </p:sp>
    </p:spTree>
    <p:extLst>
      <p:ext uri="{BB962C8B-B14F-4D97-AF65-F5344CB8AC3E}">
        <p14:creationId xmlns:p14="http://schemas.microsoft.com/office/powerpoint/2010/main" val="18025939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62400" y="0"/>
            <a:ext cx="1812227"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a:r>
              <a:rPr lang="en-US" sz="4000" dirty="0" smtClean="0"/>
              <a:t>Entropy</a:t>
            </a:r>
            <a:endParaRPr lang="en-US" sz="4000" dirty="0"/>
          </a:p>
        </p:txBody>
      </p:sp>
      <p:sp>
        <p:nvSpPr>
          <p:cNvPr id="3" name="Rectangle 2"/>
          <p:cNvSpPr/>
          <p:nvPr/>
        </p:nvSpPr>
        <p:spPr>
          <a:xfrm>
            <a:off x="314799" y="1219200"/>
            <a:ext cx="8524399" cy="3108543"/>
          </a:xfrm>
          <a:prstGeom prst="rect">
            <a:avLst/>
          </a:prstGeom>
        </p:spPr>
        <p:txBody>
          <a:bodyPr wrap="square">
            <a:spAutoFit/>
          </a:bodyPr>
          <a:lstStyle/>
          <a:p>
            <a:pPr algn="just"/>
            <a:r>
              <a:rPr lang="en-US" sz="2800" b="1" dirty="0">
                <a:solidFill>
                  <a:srgbClr val="FF0000"/>
                </a:solidFill>
                <a:latin typeface="Times New Roman" pitchFamily="18" charset="0"/>
                <a:cs typeface="Times New Roman" pitchFamily="18" charset="0"/>
              </a:rPr>
              <a:t>For a binary classification </a:t>
            </a:r>
            <a:r>
              <a:rPr lang="en-US" sz="2800" b="1" dirty="0" smtClean="0">
                <a:solidFill>
                  <a:srgbClr val="FF0000"/>
                </a:solidFill>
                <a:latin typeface="Times New Roman" pitchFamily="18" charset="0"/>
                <a:cs typeface="Times New Roman" pitchFamily="18" charset="0"/>
              </a:rPr>
              <a:t>problem</a:t>
            </a:r>
          </a:p>
          <a:p>
            <a:pPr marL="285750" indent="-285750" algn="just">
              <a:buFont typeface="Wingdings" pitchFamily="2" charset="2"/>
              <a:buChar char="q"/>
            </a:pPr>
            <a:endParaRPr lang="en-US" sz="2800" dirty="0">
              <a:latin typeface="Times New Roman" pitchFamily="18" charset="0"/>
              <a:cs typeface="Times New Roman" pitchFamily="18" charset="0"/>
            </a:endParaRPr>
          </a:p>
          <a:p>
            <a:pPr marL="285750" indent="-285750" algn="just">
              <a:buFont typeface="Wingdings" pitchFamily="2" charset="2"/>
              <a:buChar char="q"/>
            </a:pPr>
            <a:r>
              <a:rPr lang="en-US" sz="2800" dirty="0">
                <a:latin typeface="Times New Roman" pitchFamily="18" charset="0"/>
                <a:cs typeface="Times New Roman" pitchFamily="18" charset="0"/>
              </a:rPr>
              <a:t>If all examples are positive or all are negative then entropy will be </a:t>
            </a:r>
            <a:r>
              <a:rPr lang="en-US" sz="2800" b="1" i="1" dirty="0">
                <a:latin typeface="Times New Roman" pitchFamily="18" charset="0"/>
                <a:cs typeface="Times New Roman" pitchFamily="18" charset="0"/>
              </a:rPr>
              <a:t>zero </a:t>
            </a:r>
            <a:r>
              <a:rPr lang="en-US" sz="2800" dirty="0" err="1">
                <a:latin typeface="Times New Roman" pitchFamily="18" charset="0"/>
                <a:cs typeface="Times New Roman" pitchFamily="18" charset="0"/>
              </a:rPr>
              <a:t>i.e</a:t>
            </a:r>
            <a:r>
              <a:rPr lang="en-US" sz="2800" dirty="0">
                <a:latin typeface="Times New Roman" pitchFamily="18" charset="0"/>
                <a:cs typeface="Times New Roman" pitchFamily="18" charset="0"/>
              </a:rPr>
              <a:t>, low</a:t>
            </a:r>
            <a:r>
              <a:rPr lang="en-US" sz="2800" dirty="0" smtClean="0">
                <a:latin typeface="Times New Roman" pitchFamily="18" charset="0"/>
                <a:cs typeface="Times New Roman" pitchFamily="18" charset="0"/>
              </a:rPr>
              <a:t>.</a:t>
            </a:r>
          </a:p>
          <a:p>
            <a:pPr algn="just"/>
            <a:endParaRPr lang="en-US" sz="2800" dirty="0">
              <a:latin typeface="Times New Roman" pitchFamily="18" charset="0"/>
              <a:cs typeface="Times New Roman" pitchFamily="18" charset="0"/>
            </a:endParaRPr>
          </a:p>
          <a:p>
            <a:pPr marL="285750" indent="-285750" algn="just">
              <a:buFont typeface="Wingdings" pitchFamily="2" charset="2"/>
              <a:buChar char="q"/>
            </a:pPr>
            <a:r>
              <a:rPr lang="en-US" sz="2800" dirty="0">
                <a:latin typeface="Times New Roman" pitchFamily="18" charset="0"/>
                <a:cs typeface="Times New Roman" pitchFamily="18" charset="0"/>
              </a:rPr>
              <a:t>If half of the examples are of positive class and half are of negative class then entropy is </a:t>
            </a:r>
            <a:r>
              <a:rPr lang="en-US" sz="2800" b="1" dirty="0">
                <a:latin typeface="Times New Roman" pitchFamily="18" charset="0"/>
                <a:cs typeface="Times New Roman" pitchFamily="18" charset="0"/>
              </a:rPr>
              <a:t>one </a:t>
            </a:r>
            <a:r>
              <a:rPr lang="en-US" sz="2800" dirty="0" err="1">
                <a:latin typeface="Times New Roman" pitchFamily="18" charset="0"/>
                <a:cs typeface="Times New Roman" pitchFamily="18" charset="0"/>
              </a:rPr>
              <a:t>i.e</a:t>
            </a:r>
            <a:r>
              <a:rPr lang="en-US" sz="2800" dirty="0">
                <a:latin typeface="Times New Roman" pitchFamily="18" charset="0"/>
                <a:cs typeface="Times New Roman" pitchFamily="18" charset="0"/>
              </a:rPr>
              <a:t>, high.</a:t>
            </a:r>
          </a:p>
        </p:txBody>
      </p:sp>
    </p:spTree>
    <p:extLst>
      <p:ext uri="{BB962C8B-B14F-4D97-AF65-F5344CB8AC3E}">
        <p14:creationId xmlns:p14="http://schemas.microsoft.com/office/powerpoint/2010/main" val="28181005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04513" y="0"/>
            <a:ext cx="3728008"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a:r>
              <a:rPr lang="en-US" sz="4000" dirty="0" smtClean="0"/>
              <a:t>Information Gain</a:t>
            </a:r>
            <a:endParaRPr lang="en-US" sz="4000" dirty="0"/>
          </a:p>
        </p:txBody>
      </p:sp>
      <mc:AlternateContent xmlns:mc="http://schemas.openxmlformats.org/markup-compatibility/2006" xmlns:a14="http://schemas.microsoft.com/office/drawing/2010/main">
        <mc:Choice Requires="a14">
          <p:sp>
            <p:nvSpPr>
              <p:cNvPr id="3" name="Rectangle 2"/>
              <p:cNvSpPr/>
              <p:nvPr/>
            </p:nvSpPr>
            <p:spPr>
              <a:xfrm>
                <a:off x="152400" y="710934"/>
                <a:ext cx="8686799" cy="6466899"/>
              </a:xfrm>
              <a:prstGeom prst="rect">
                <a:avLst/>
              </a:prstGeom>
            </p:spPr>
            <p:txBody>
              <a:bodyPr wrap="square">
                <a:spAutoFit/>
              </a:bodyPr>
              <a:lstStyle/>
              <a:p>
                <a:pPr algn="just"/>
                <a:r>
                  <a:rPr lang="en-US" sz="2400" b="1" dirty="0" smtClean="0">
                    <a:solidFill>
                      <a:srgbClr val="FF0000"/>
                    </a:solidFill>
                    <a:latin typeface="Times New Roman" pitchFamily="18" charset="0"/>
                    <a:cs typeface="Times New Roman" pitchFamily="18" charset="0"/>
                  </a:rPr>
                  <a:t>Informatin gain IG(A) is the </a:t>
                </a:r>
                <a:r>
                  <a:rPr lang="en-US" sz="2400" b="1" dirty="0" err="1" smtClean="0">
                    <a:solidFill>
                      <a:srgbClr val="FF0000"/>
                    </a:solidFill>
                    <a:latin typeface="Times New Roman" pitchFamily="18" charset="0"/>
                    <a:cs typeface="Times New Roman" pitchFamily="18" charset="0"/>
                  </a:rPr>
                  <a:t>masure</a:t>
                </a:r>
                <a:r>
                  <a:rPr lang="en-US" sz="2400" b="1" dirty="0" smtClean="0">
                    <a:solidFill>
                      <a:srgbClr val="FF0000"/>
                    </a:solidFill>
                    <a:latin typeface="Times New Roman" pitchFamily="18" charset="0"/>
                    <a:cs typeface="Times New Roman" pitchFamily="18" charset="0"/>
                  </a:rPr>
                  <a:t> of the difference in entropy from before the after the set S is split on the an attribute A. or </a:t>
                </a:r>
                <a:r>
                  <a:rPr lang="en-US" sz="2400" b="1" dirty="0" err="1" smtClean="0">
                    <a:solidFill>
                      <a:srgbClr val="FF0000"/>
                    </a:solidFill>
                    <a:latin typeface="Times New Roman" pitchFamily="18" charset="0"/>
                    <a:cs typeface="Times New Roman" pitchFamily="18" charset="0"/>
                  </a:rPr>
                  <a:t>uncertainity</a:t>
                </a:r>
                <a:r>
                  <a:rPr lang="en-US" sz="2400" b="1" dirty="0" smtClean="0">
                    <a:solidFill>
                      <a:srgbClr val="FF0000"/>
                    </a:solidFill>
                    <a:latin typeface="Times New Roman" pitchFamily="18" charset="0"/>
                    <a:cs typeface="Times New Roman" pitchFamily="18" charset="0"/>
                  </a:rPr>
                  <a:t> in S is reduced after the splitting set S on attribute A</a:t>
                </a:r>
              </a:p>
              <a:p>
                <a:pPr algn="just"/>
                <a:endParaRPr lang="en-US" sz="2000" b="1" dirty="0">
                  <a:solidFill>
                    <a:srgbClr val="FF0000"/>
                  </a:solidFill>
                  <a:latin typeface="Times New Roman" pitchFamily="18" charset="0"/>
                  <a:cs typeface="Times New Roman" pitchFamily="18" charset="0"/>
                </a:endParaRPr>
              </a:p>
              <a:p>
                <a:pPr algn="just"/>
                <a14:m>
                  <m:oMathPara xmlns:m="http://schemas.openxmlformats.org/officeDocument/2006/math">
                    <m:oMathParaPr>
                      <m:jc m:val="centerGroup"/>
                    </m:oMathParaPr>
                    <m:oMath xmlns:m="http://schemas.openxmlformats.org/officeDocument/2006/math">
                      <m:r>
                        <a:rPr lang="en-US" sz="2400" b="0" i="1" smtClean="0">
                          <a:latin typeface="Cambria Math"/>
                          <a:cs typeface="Times New Roman" pitchFamily="18" charset="0"/>
                        </a:rPr>
                        <m:t>𝐼𝐺</m:t>
                      </m:r>
                      <m:d>
                        <m:dPr>
                          <m:ctrlPr>
                            <a:rPr lang="en-US" sz="2400" b="0" i="1" smtClean="0">
                              <a:latin typeface="Cambria Math"/>
                              <a:cs typeface="Times New Roman" pitchFamily="18" charset="0"/>
                            </a:rPr>
                          </m:ctrlPr>
                        </m:dPr>
                        <m:e>
                          <m:r>
                            <a:rPr lang="en-US" sz="2400" b="0" i="1" smtClean="0">
                              <a:latin typeface="Cambria Math"/>
                              <a:cs typeface="Times New Roman" pitchFamily="18" charset="0"/>
                            </a:rPr>
                            <m:t>𝐴</m:t>
                          </m:r>
                          <m:r>
                            <a:rPr lang="en-US" sz="2400" b="0" i="1" smtClean="0">
                              <a:latin typeface="Cambria Math"/>
                              <a:cs typeface="Times New Roman" pitchFamily="18" charset="0"/>
                            </a:rPr>
                            <m:t>,</m:t>
                          </m:r>
                          <m:r>
                            <a:rPr lang="en-US" sz="2400" b="0" i="1" smtClean="0">
                              <a:latin typeface="Cambria Math"/>
                              <a:cs typeface="Times New Roman" pitchFamily="18" charset="0"/>
                            </a:rPr>
                            <m:t>𝑆</m:t>
                          </m:r>
                        </m:e>
                      </m:d>
                      <m:r>
                        <a:rPr lang="en-US" sz="2400" b="0" i="1" smtClean="0">
                          <a:latin typeface="Cambria Math"/>
                          <a:cs typeface="Times New Roman" pitchFamily="18" charset="0"/>
                        </a:rPr>
                        <m:t>=</m:t>
                      </m:r>
                      <m:r>
                        <a:rPr lang="en-US" sz="2400" b="0" i="1" smtClean="0">
                          <a:latin typeface="Cambria Math"/>
                          <a:cs typeface="Times New Roman" pitchFamily="18" charset="0"/>
                        </a:rPr>
                        <m:t>𝐻</m:t>
                      </m:r>
                      <m:d>
                        <m:dPr>
                          <m:ctrlPr>
                            <a:rPr lang="en-US" sz="2400" b="0" i="1" smtClean="0">
                              <a:latin typeface="Cambria Math"/>
                              <a:cs typeface="Times New Roman" pitchFamily="18" charset="0"/>
                            </a:rPr>
                          </m:ctrlPr>
                        </m:dPr>
                        <m:e>
                          <m:r>
                            <a:rPr lang="en-US" sz="2400" b="0" i="1" smtClean="0">
                              <a:latin typeface="Cambria Math"/>
                              <a:cs typeface="Times New Roman" pitchFamily="18" charset="0"/>
                            </a:rPr>
                            <m:t>𝑆</m:t>
                          </m:r>
                        </m:e>
                      </m:d>
                      <m:r>
                        <a:rPr lang="en-US" sz="2400" b="0" i="1" smtClean="0">
                          <a:latin typeface="Cambria Math"/>
                          <a:cs typeface="Times New Roman" pitchFamily="18" charset="0"/>
                        </a:rPr>
                        <m:t>−</m:t>
                      </m:r>
                      <m:nary>
                        <m:naryPr>
                          <m:chr m:val="∑"/>
                          <m:supHide m:val="on"/>
                          <m:ctrlPr>
                            <a:rPr lang="en-US" sz="2400" b="0" i="1" smtClean="0">
                              <a:latin typeface="Cambria Math"/>
                              <a:cs typeface="Times New Roman" pitchFamily="18" charset="0"/>
                            </a:rPr>
                          </m:ctrlPr>
                        </m:naryPr>
                        <m:sub>
                          <m:r>
                            <m:rPr>
                              <m:brk m:alnAt="7"/>
                            </m:rPr>
                            <a:rPr lang="en-US" sz="2400" b="0" i="1" smtClean="0">
                              <a:latin typeface="Cambria Math"/>
                              <a:cs typeface="Times New Roman" pitchFamily="18" charset="0"/>
                            </a:rPr>
                            <m:t>𝑡</m:t>
                          </m:r>
                          <m:r>
                            <a:rPr lang="en-US" sz="2400" b="0" i="1" smtClean="0">
                              <a:latin typeface="Cambria Math"/>
                              <a:ea typeface="Cambria Math"/>
                              <a:cs typeface="Times New Roman" pitchFamily="18" charset="0"/>
                            </a:rPr>
                            <m:t>𝜖</m:t>
                          </m:r>
                          <m:r>
                            <a:rPr lang="en-US" sz="2400" b="0" i="1" smtClean="0">
                              <a:latin typeface="Cambria Math"/>
                              <a:ea typeface="Cambria Math"/>
                              <a:cs typeface="Times New Roman" pitchFamily="18" charset="0"/>
                            </a:rPr>
                            <m:t>𝑇</m:t>
                          </m:r>
                        </m:sub>
                        <m:sup/>
                        <m:e>
                          <m:r>
                            <a:rPr lang="en-US" sz="2400" b="0" i="1" smtClean="0">
                              <a:latin typeface="Cambria Math"/>
                              <a:cs typeface="Times New Roman" pitchFamily="18" charset="0"/>
                            </a:rPr>
                            <m:t>𝑝</m:t>
                          </m:r>
                          <m:d>
                            <m:dPr>
                              <m:ctrlPr>
                                <a:rPr lang="en-US" sz="2400" b="0" i="1" smtClean="0">
                                  <a:latin typeface="Cambria Math"/>
                                  <a:cs typeface="Times New Roman" pitchFamily="18" charset="0"/>
                                </a:rPr>
                              </m:ctrlPr>
                            </m:dPr>
                            <m:e>
                              <m:r>
                                <a:rPr lang="en-US" sz="2400" b="0" i="1" smtClean="0">
                                  <a:latin typeface="Cambria Math"/>
                                  <a:cs typeface="Times New Roman" pitchFamily="18" charset="0"/>
                                </a:rPr>
                                <m:t>𝑡</m:t>
                              </m:r>
                            </m:e>
                          </m:d>
                          <m:r>
                            <a:rPr lang="en-US" sz="2400" b="0" i="1" smtClean="0">
                              <a:latin typeface="Cambria Math"/>
                              <a:cs typeface="Times New Roman" pitchFamily="18" charset="0"/>
                            </a:rPr>
                            <m:t>𝐻</m:t>
                          </m:r>
                          <m:r>
                            <a:rPr lang="en-US" sz="2400" b="0" i="1" smtClean="0">
                              <a:latin typeface="Cambria Math"/>
                              <a:cs typeface="Times New Roman" pitchFamily="18" charset="0"/>
                            </a:rPr>
                            <m:t>(</m:t>
                          </m:r>
                          <m:r>
                            <a:rPr lang="en-US" sz="2400" b="0" i="1" smtClean="0">
                              <a:latin typeface="Cambria Math"/>
                              <a:cs typeface="Times New Roman" pitchFamily="18" charset="0"/>
                            </a:rPr>
                            <m:t>𝑡</m:t>
                          </m:r>
                          <m:r>
                            <a:rPr lang="en-US" sz="2400" b="0" i="1" smtClean="0">
                              <a:latin typeface="Cambria Math"/>
                              <a:cs typeface="Times New Roman" pitchFamily="18" charset="0"/>
                            </a:rPr>
                            <m:t>)</m:t>
                          </m:r>
                        </m:e>
                      </m:nary>
                    </m:oMath>
                  </m:oMathPara>
                </a14:m>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Where</a:t>
                </a:r>
              </a:p>
              <a:p>
                <a:pPr algn="just"/>
                <a:r>
                  <a:rPr lang="en-US" sz="2400" dirty="0" smtClean="0">
                    <a:latin typeface="Times New Roman" pitchFamily="18" charset="0"/>
                    <a:cs typeface="Times New Roman" pitchFamily="18" charset="0"/>
                  </a:rPr>
                  <a:t>H(s)- Entropy of set S</a:t>
                </a:r>
              </a:p>
              <a:p>
                <a:pPr algn="just"/>
                <a:r>
                  <a:rPr lang="en-US" sz="2400" dirty="0" smtClean="0">
                    <a:latin typeface="Times New Roman" pitchFamily="18" charset="0"/>
                    <a:cs typeface="Times New Roman" pitchFamily="18" charset="0"/>
                  </a:rPr>
                  <a:t>T- the subset created from splitting set S by attribute A such that </a:t>
                </a:r>
                <a14:m>
                  <m:oMath xmlns:m="http://schemas.openxmlformats.org/officeDocument/2006/math">
                    <m:r>
                      <a:rPr lang="en-US" sz="2400" b="0" i="1" smtClean="0">
                        <a:latin typeface="Cambria Math"/>
                        <a:cs typeface="Times New Roman" pitchFamily="18" charset="0"/>
                      </a:rPr>
                      <m:t>𝑆</m:t>
                    </m:r>
                    <m:r>
                      <a:rPr lang="en-US" sz="2400" b="0" i="1" smtClean="0">
                        <a:latin typeface="Cambria Math"/>
                        <a:cs typeface="Times New Roman" pitchFamily="18" charset="0"/>
                      </a:rPr>
                      <m:t>=</m:t>
                    </m:r>
                    <m:nary>
                      <m:naryPr>
                        <m:chr m:val="⋃"/>
                        <m:supHide m:val="on"/>
                        <m:ctrlPr>
                          <a:rPr lang="en-US" sz="2400" b="0" i="1" smtClean="0">
                            <a:latin typeface="Cambria Math"/>
                            <a:cs typeface="Times New Roman" pitchFamily="18" charset="0"/>
                          </a:rPr>
                        </m:ctrlPr>
                      </m:naryPr>
                      <m:sub>
                        <m:r>
                          <m:rPr>
                            <m:brk m:alnAt="7"/>
                          </m:rPr>
                          <a:rPr lang="en-US" sz="2400" b="0" i="1" smtClean="0">
                            <a:latin typeface="Cambria Math"/>
                            <a:cs typeface="Times New Roman" pitchFamily="18" charset="0"/>
                          </a:rPr>
                          <m:t>𝑡</m:t>
                        </m:r>
                        <m:r>
                          <a:rPr lang="en-US" sz="2400" b="0" i="1" smtClean="0">
                            <a:latin typeface="Cambria Math"/>
                            <a:ea typeface="Cambria Math"/>
                            <a:cs typeface="Times New Roman" pitchFamily="18" charset="0"/>
                          </a:rPr>
                          <m:t>𝜖</m:t>
                        </m:r>
                        <m:r>
                          <a:rPr lang="en-US" sz="2400" b="0" i="1" smtClean="0">
                            <a:latin typeface="Cambria Math"/>
                            <a:ea typeface="Cambria Math"/>
                            <a:cs typeface="Times New Roman" pitchFamily="18" charset="0"/>
                          </a:rPr>
                          <m:t>𝑇</m:t>
                        </m:r>
                      </m:sub>
                      <m:sup/>
                      <m:e>
                        <m:r>
                          <a:rPr lang="en-US" sz="2400" b="0" i="1" smtClean="0">
                            <a:latin typeface="Cambria Math"/>
                            <a:cs typeface="Times New Roman" pitchFamily="18" charset="0"/>
                          </a:rPr>
                          <m:t>𝑡</m:t>
                        </m:r>
                      </m:e>
                    </m:nary>
                  </m:oMath>
                </a14:m>
                <a:endParaRPr lang="en-US" sz="2400" b="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P(t)- the </a:t>
                </a:r>
                <a:r>
                  <a:rPr lang="en-US" sz="2400" dirty="0" err="1" smtClean="0">
                    <a:latin typeface="Times New Roman" pitchFamily="18" charset="0"/>
                    <a:cs typeface="Times New Roman" pitchFamily="18" charset="0"/>
                  </a:rPr>
                  <a:t>proportin</a:t>
                </a:r>
                <a:r>
                  <a:rPr lang="en-US" sz="2400" dirty="0" smtClean="0">
                    <a:latin typeface="Times New Roman" pitchFamily="18" charset="0"/>
                    <a:cs typeface="Times New Roman" pitchFamily="18" charset="0"/>
                  </a:rPr>
                  <a:t> of the number of elements in </a:t>
                </a:r>
                <a:r>
                  <a:rPr lang="en-US" sz="2400" b="1" dirty="0" smtClean="0">
                    <a:latin typeface="Times New Roman" pitchFamily="18" charset="0"/>
                    <a:cs typeface="Times New Roman" pitchFamily="18" charset="0"/>
                  </a:rPr>
                  <a:t>t</a:t>
                </a:r>
                <a:r>
                  <a:rPr lang="en-US" sz="2400" dirty="0" smtClean="0">
                    <a:latin typeface="Times New Roman" pitchFamily="18" charset="0"/>
                    <a:cs typeface="Times New Roman" pitchFamily="18" charset="0"/>
                  </a:rPr>
                  <a:t> to the number of </a:t>
                </a:r>
                <a:r>
                  <a:rPr lang="en-US" sz="2400" dirty="0" err="1" smtClean="0">
                    <a:latin typeface="Times New Roman" pitchFamily="18" charset="0"/>
                    <a:cs typeface="Times New Roman" pitchFamily="18" charset="0"/>
                  </a:rPr>
                  <a:t>elments</a:t>
                </a:r>
                <a:r>
                  <a:rPr lang="en-US" sz="2400" dirty="0" smtClean="0">
                    <a:latin typeface="Times New Roman" pitchFamily="18" charset="0"/>
                    <a:cs typeface="Times New Roman" pitchFamily="18" charset="0"/>
                  </a:rPr>
                  <a:t> in set </a:t>
                </a:r>
                <a:r>
                  <a:rPr lang="en-US" sz="2400" b="1" dirty="0" smtClean="0">
                    <a:latin typeface="Times New Roman" pitchFamily="18" charset="0"/>
                    <a:cs typeface="Times New Roman" pitchFamily="18" charset="0"/>
                  </a:rPr>
                  <a:t>S</a:t>
                </a:r>
                <a:r>
                  <a:rPr lang="en-US"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H(t)-Entropy of subset t.</a:t>
                </a:r>
              </a:p>
              <a:p>
                <a:pPr algn="just"/>
                <a:r>
                  <a:rPr lang="en-US" sz="2400" dirty="0"/>
                  <a:t>In ID3 </a:t>
                </a:r>
                <a:r>
                  <a:rPr lang="en-US" sz="2400" dirty="0" smtClean="0"/>
                  <a:t>Information gain </a:t>
                </a:r>
                <a:r>
                  <a:rPr lang="en-US" sz="2400" dirty="0"/>
                  <a:t>is calculated for each remaining attribute. The attribute with the </a:t>
                </a:r>
                <a:r>
                  <a:rPr lang="en-US" sz="2400" dirty="0" smtClean="0"/>
                  <a:t>largest information gain is </a:t>
                </a:r>
                <a:r>
                  <a:rPr lang="en-US" sz="2400" dirty="0"/>
                  <a:t>used to split the set S on this </a:t>
                </a:r>
                <a:r>
                  <a:rPr lang="en-US" sz="2400" dirty="0" smtClean="0"/>
                  <a:t>iteration.</a:t>
                </a:r>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52400" y="710934"/>
                <a:ext cx="8686799" cy="6466899"/>
              </a:xfrm>
              <a:prstGeom prst="rect">
                <a:avLst/>
              </a:prstGeom>
              <a:blipFill rotWithShape="1">
                <a:blip r:embed="rId2"/>
                <a:stretch>
                  <a:fillRect l="-1053" t="-755" r="-2035" b="-1321"/>
                </a:stretch>
              </a:blipFill>
            </p:spPr>
            <p:txBody>
              <a:bodyPr/>
              <a:lstStyle/>
              <a:p>
                <a:r>
                  <a:rPr lang="en-US">
                    <a:noFill/>
                  </a:rPr>
                  <a:t> </a:t>
                </a:r>
              </a:p>
            </p:txBody>
          </p:sp>
        </mc:Fallback>
      </mc:AlternateContent>
    </p:spTree>
    <p:extLst>
      <p:ext uri="{BB962C8B-B14F-4D97-AF65-F5344CB8AC3E}">
        <p14:creationId xmlns:p14="http://schemas.microsoft.com/office/powerpoint/2010/main" val="19561673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2"/>
          <p:cNvSpPr>
            <a:spLocks noGrp="1" noChangeArrowheads="1"/>
          </p:cNvSpPr>
          <p:nvPr>
            <p:ph type="title"/>
          </p:nvPr>
        </p:nvSpPr>
        <p:spPr/>
        <p:txBody>
          <a:bodyPr>
            <a:normAutofit fontScale="90000"/>
          </a:bodyPr>
          <a:lstStyle/>
          <a:p>
            <a:pPr>
              <a:defRPr/>
            </a:pPr>
            <a:r>
              <a:rPr lang="en-US" dirty="0" smtClean="0">
                <a:cs typeface="+mj-cs"/>
              </a:rPr>
              <a:t>Information Gain</a:t>
            </a:r>
          </a:p>
        </p:txBody>
      </p:sp>
      <p:sp>
        <p:nvSpPr>
          <p:cNvPr id="823299" name="Rectangle 3"/>
          <p:cNvSpPr>
            <a:spLocks noGrp="1" noChangeArrowheads="1"/>
          </p:cNvSpPr>
          <p:nvPr>
            <p:ph type="body" sz="half" idx="1"/>
          </p:nvPr>
        </p:nvSpPr>
        <p:spPr>
          <a:xfrm>
            <a:off x="381000" y="1143000"/>
            <a:ext cx="8382000" cy="4953000"/>
          </a:xfrm>
        </p:spPr>
        <p:txBody>
          <a:bodyPr/>
          <a:lstStyle/>
          <a:p>
            <a:pPr marL="342900" indent="-342900">
              <a:buFont typeface="Monotype Sorts" charset="0"/>
              <a:buChar char="l"/>
              <a:defRPr/>
            </a:pPr>
            <a:r>
              <a:rPr lang="en-US" sz="2400" dirty="0" smtClean="0">
                <a:cs typeface="+mn-cs"/>
              </a:rPr>
              <a:t>Information Gain: </a:t>
            </a:r>
          </a:p>
          <a:p>
            <a:pPr marL="742950" lvl="1" indent="-285750">
              <a:buFont typeface="Arial" charset="0"/>
              <a:buChar char="–"/>
              <a:defRPr/>
            </a:pPr>
            <a:endParaRPr lang="en-US" sz="2400" dirty="0" smtClean="0"/>
          </a:p>
          <a:p>
            <a:pPr marL="1146175" lvl="2" indent="-228600">
              <a:buFont typeface="Wingdings" charset="0"/>
              <a:buNone/>
              <a:defRPr/>
            </a:pPr>
            <a:endParaRPr lang="en-US" sz="2000" dirty="0" smtClean="0"/>
          </a:p>
          <a:p>
            <a:pPr marL="1146175" lvl="2" indent="-228600">
              <a:buFont typeface="Wingdings" charset="0"/>
              <a:buNone/>
              <a:defRPr/>
            </a:pPr>
            <a:endParaRPr lang="en-US" sz="2000" dirty="0" smtClean="0"/>
          </a:p>
          <a:p>
            <a:pPr marL="1146175" lvl="2" indent="-228600">
              <a:buFont typeface="Wingdings" charset="0"/>
              <a:buNone/>
              <a:defRPr/>
            </a:pPr>
            <a:r>
              <a:rPr lang="en-US" sz="2000" dirty="0" smtClean="0"/>
              <a:t>	(where parent Node, p is split into k partitions, and </a:t>
            </a:r>
          </a:p>
          <a:p>
            <a:pPr marL="1146175" lvl="2" indent="-228600">
              <a:buFont typeface="Wingdings" charset="0"/>
              <a:buNone/>
              <a:defRPr/>
            </a:pPr>
            <a:r>
              <a:rPr lang="en-US" sz="2000" dirty="0" smtClean="0"/>
              <a:t>		</a:t>
            </a:r>
            <a:r>
              <a:rPr lang="en-US" sz="2000" dirty="0" err="1" smtClean="0"/>
              <a:t>n</a:t>
            </a:r>
            <a:r>
              <a:rPr lang="en-US" sz="2000" baseline="-25000" dirty="0" err="1" smtClean="0"/>
              <a:t>i</a:t>
            </a:r>
            <a:r>
              <a:rPr lang="en-US" sz="2000" dirty="0" smtClean="0"/>
              <a:t> is number of records in partition </a:t>
            </a:r>
            <a:r>
              <a:rPr lang="en-US" sz="2000" dirty="0" err="1" smtClean="0"/>
              <a:t>i</a:t>
            </a:r>
            <a:r>
              <a:rPr lang="en-US" sz="2000" dirty="0" smtClean="0"/>
              <a:t>)</a:t>
            </a:r>
          </a:p>
          <a:p>
            <a:pPr marL="742950" lvl="1" indent="-285750">
              <a:buFont typeface="Arial" charset="0"/>
              <a:buChar char="–"/>
              <a:defRPr/>
            </a:pPr>
            <a:r>
              <a:rPr lang="en-US" sz="2400" dirty="0" smtClean="0"/>
              <a:t>Measures reduction in entropy achieved because of the split </a:t>
            </a:r>
            <a:r>
              <a:rPr lang="en-US" sz="2400" dirty="0" smtClean="0">
                <a:latin typeface="Wingdings"/>
                <a:ea typeface="Wingdings"/>
                <a:cs typeface="Wingdings"/>
                <a:sym typeface="Wingdings"/>
              </a:rPr>
              <a:t></a:t>
            </a:r>
            <a:r>
              <a:rPr lang="en-US" sz="2400" dirty="0" smtClean="0"/>
              <a:t> maximize</a:t>
            </a:r>
          </a:p>
          <a:p>
            <a:pPr marL="742950" lvl="1" indent="-285750">
              <a:buFont typeface="Arial" charset="0"/>
              <a:buChar char="–"/>
              <a:defRPr/>
            </a:pPr>
            <a:r>
              <a:rPr lang="en-US" sz="2400" dirty="0" smtClean="0"/>
              <a:t>ID3 chooses to split on the attribute that results in the largest reduction, </a:t>
            </a:r>
            <a:r>
              <a:rPr lang="en-US" sz="2400" dirty="0" err="1" smtClean="0"/>
              <a:t>i.e</a:t>
            </a:r>
            <a:r>
              <a:rPr lang="en-US" sz="2400" dirty="0" smtClean="0"/>
              <a:t>, (maximizes GAIN)</a:t>
            </a:r>
          </a:p>
          <a:p>
            <a:pPr marL="742950" lvl="1" indent="-285750">
              <a:buFont typeface="Arial" charset="0"/>
              <a:buChar char="–"/>
              <a:defRPr/>
            </a:pPr>
            <a:r>
              <a:rPr lang="en-US" sz="2400" dirty="0" smtClean="0"/>
              <a:t>Disadvantage: Tends to prefer splits that result in large number of partitions, each being small but pure.</a:t>
            </a:r>
          </a:p>
        </p:txBody>
      </p:sp>
      <p:graphicFrame>
        <p:nvGraphicFramePr>
          <p:cNvPr id="33795" name="Object 4"/>
          <p:cNvGraphicFramePr>
            <a:graphicFrameLocks noChangeAspect="1"/>
          </p:cNvGraphicFramePr>
          <p:nvPr/>
        </p:nvGraphicFramePr>
        <p:xfrm>
          <a:off x="1676400" y="1676400"/>
          <a:ext cx="6189663" cy="966788"/>
        </p:xfrm>
        <a:graphic>
          <a:graphicData uri="http://schemas.openxmlformats.org/presentationml/2006/ole">
            <mc:AlternateContent xmlns:mc="http://schemas.openxmlformats.org/markup-compatibility/2006">
              <mc:Choice xmlns:v="urn:schemas-microsoft-com:vml" Requires="v">
                <p:oleObj spid="_x0000_s68650" name="Equation" r:id="rId3" imgW="5041900" imgH="787400" progId="Equation.3">
                  <p:embed/>
                </p:oleObj>
              </mc:Choice>
              <mc:Fallback>
                <p:oleObj name="Equation" r:id="rId3" imgW="5041900" imgH="787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676400"/>
                        <a:ext cx="6189663" cy="966788"/>
                      </a:xfrm>
                      <a:prstGeom prst="rect">
                        <a:avLst/>
                      </a:prstGeom>
                      <a:solidFill>
                        <a:srgbClr val="FFFFCC"/>
                      </a:solidFill>
                      <a:ln w="9525">
                        <a:solidFill>
                          <a:schemeClr val="tx1"/>
                        </a:solidFill>
                        <a:miter lim="800000"/>
                        <a:headEnd/>
                        <a:tailEnd/>
                      </a:ln>
                    </p:spPr>
                  </p:pic>
                </p:oleObj>
              </mc:Fallback>
            </mc:AlternateContent>
          </a:graphicData>
        </a:graphic>
      </p:graphicFrame>
    </p:spTree>
    <p:extLst>
      <p:ext uri="{BB962C8B-B14F-4D97-AF65-F5344CB8AC3E}">
        <p14:creationId xmlns:p14="http://schemas.microsoft.com/office/powerpoint/2010/main" val="21782664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6" name="Rectangle 4"/>
          <p:cNvSpPr>
            <a:spLocks noGrp="1" noChangeArrowheads="1"/>
          </p:cNvSpPr>
          <p:nvPr>
            <p:ph type="title"/>
          </p:nvPr>
        </p:nvSpPr>
        <p:spPr>
          <a:xfrm>
            <a:off x="457200" y="152400"/>
            <a:ext cx="8229600" cy="685800"/>
          </a:xfrm>
        </p:spPr>
        <p:style>
          <a:lnRef idx="2">
            <a:schemeClr val="dk1">
              <a:shade val="50000"/>
            </a:schemeClr>
          </a:lnRef>
          <a:fillRef idx="1">
            <a:schemeClr val="dk1"/>
          </a:fillRef>
          <a:effectRef idx="0">
            <a:schemeClr val="dk1"/>
          </a:effectRef>
          <a:fontRef idx="minor">
            <a:schemeClr val="lt1"/>
          </a:fontRef>
        </p:style>
        <p:txBody>
          <a:bodyPr>
            <a:normAutofit fontScale="90000"/>
          </a:bodyPr>
          <a:lstStyle/>
          <a:p>
            <a:pPr>
              <a:defRPr/>
            </a:pPr>
            <a:r>
              <a:rPr lang="en-US" b="1" dirty="0" smtClean="0">
                <a:solidFill>
                  <a:srgbClr val="FF0000"/>
                </a:solidFill>
                <a:latin typeface="Times New Roman" pitchFamily="18" charset="0"/>
                <a:cs typeface="Times New Roman" pitchFamily="18" charset="0"/>
              </a:rPr>
              <a:t>Classification Learning Techniques</a:t>
            </a:r>
          </a:p>
        </p:txBody>
      </p:sp>
      <p:sp>
        <p:nvSpPr>
          <p:cNvPr id="806917" name="Rectangle 5"/>
          <p:cNvSpPr>
            <a:spLocks noGrp="1" noChangeArrowheads="1"/>
          </p:cNvSpPr>
          <p:nvPr>
            <p:ph type="body" idx="1"/>
          </p:nvPr>
        </p:nvSpPr>
        <p:spPr>
          <a:xfrm>
            <a:off x="533400" y="1143000"/>
            <a:ext cx="8229600" cy="4525963"/>
          </a:xfrm>
        </p:spPr>
        <p:style>
          <a:lnRef idx="1">
            <a:schemeClr val="accent1"/>
          </a:lnRef>
          <a:fillRef idx="2">
            <a:schemeClr val="accent1"/>
          </a:fillRef>
          <a:effectRef idx="1">
            <a:schemeClr val="accent1"/>
          </a:effectRef>
          <a:fontRef idx="minor">
            <a:schemeClr val="dk1"/>
          </a:fontRef>
        </p:style>
        <p:txBody>
          <a:bodyPr/>
          <a:lstStyle/>
          <a:p>
            <a:pPr>
              <a:buFont typeface="Monotype Sorts" charset="0"/>
              <a:buChar char="l"/>
              <a:defRPr/>
            </a:pPr>
            <a:r>
              <a:rPr lang="en-US" b="1" dirty="0" smtClean="0">
                <a:solidFill>
                  <a:srgbClr val="FF0000"/>
                </a:solidFill>
                <a:cs typeface="+mn-cs"/>
              </a:rPr>
              <a:t>Decision </a:t>
            </a:r>
            <a:r>
              <a:rPr lang="en-US" b="1" dirty="0">
                <a:solidFill>
                  <a:srgbClr val="FF0000"/>
                </a:solidFill>
                <a:cs typeface="+mn-cs"/>
              </a:rPr>
              <a:t>t</a:t>
            </a:r>
            <a:r>
              <a:rPr lang="en-US" b="1" dirty="0" smtClean="0">
                <a:solidFill>
                  <a:srgbClr val="FF0000"/>
                </a:solidFill>
                <a:cs typeface="+mn-cs"/>
              </a:rPr>
              <a:t>ree-based </a:t>
            </a:r>
            <a:r>
              <a:rPr lang="en-US" b="1" dirty="0">
                <a:solidFill>
                  <a:srgbClr val="FF0000"/>
                </a:solidFill>
                <a:cs typeface="+mn-cs"/>
              </a:rPr>
              <a:t>m</a:t>
            </a:r>
            <a:r>
              <a:rPr lang="en-US" b="1" dirty="0" smtClean="0">
                <a:solidFill>
                  <a:srgbClr val="FF0000"/>
                </a:solidFill>
                <a:cs typeface="+mn-cs"/>
              </a:rPr>
              <a:t>ethods</a:t>
            </a:r>
          </a:p>
          <a:p>
            <a:pPr>
              <a:buFont typeface="Monotype Sorts" charset="0"/>
              <a:buChar char="l"/>
              <a:defRPr/>
            </a:pPr>
            <a:r>
              <a:rPr lang="en-US" dirty="0" smtClean="0">
                <a:cs typeface="+mn-cs"/>
              </a:rPr>
              <a:t>Rule-based methods</a:t>
            </a:r>
          </a:p>
          <a:p>
            <a:pPr>
              <a:buFont typeface="Monotype Sorts" charset="0"/>
              <a:buChar char="l"/>
              <a:defRPr/>
            </a:pPr>
            <a:r>
              <a:rPr lang="en-US" dirty="0" smtClean="0">
                <a:cs typeface="+mn-cs"/>
              </a:rPr>
              <a:t>Instance-based methods</a:t>
            </a:r>
          </a:p>
          <a:p>
            <a:pPr>
              <a:buFont typeface="Monotype Sorts" charset="0"/>
              <a:buChar char="l"/>
              <a:defRPr/>
            </a:pPr>
            <a:r>
              <a:rPr lang="en-US" dirty="0" smtClean="0">
                <a:cs typeface="+mn-cs"/>
              </a:rPr>
              <a:t>Probability-based methods</a:t>
            </a:r>
          </a:p>
          <a:p>
            <a:pPr>
              <a:buFont typeface="Monotype Sorts" charset="0"/>
              <a:buChar char="l"/>
              <a:defRPr/>
            </a:pPr>
            <a:r>
              <a:rPr lang="en-US" dirty="0"/>
              <a:t>Neural networks</a:t>
            </a:r>
          </a:p>
          <a:p>
            <a:pPr>
              <a:buFont typeface="Monotype Sorts" charset="0"/>
              <a:buChar char="l"/>
              <a:defRPr/>
            </a:pPr>
            <a:r>
              <a:rPr lang="en-US" dirty="0" smtClean="0">
                <a:cs typeface="+mn-cs"/>
              </a:rPr>
              <a:t>Support </a:t>
            </a:r>
            <a:r>
              <a:rPr lang="en-US" dirty="0">
                <a:cs typeface="+mn-cs"/>
              </a:rPr>
              <a:t>v</a:t>
            </a:r>
            <a:r>
              <a:rPr lang="en-US" dirty="0" smtClean="0">
                <a:cs typeface="+mn-cs"/>
              </a:rPr>
              <a:t>ector machines</a:t>
            </a:r>
          </a:p>
          <a:p>
            <a:pPr>
              <a:buFont typeface="Monotype Sorts" charset="0"/>
              <a:buChar char="l"/>
              <a:defRPr/>
            </a:pPr>
            <a:r>
              <a:rPr lang="en-US" dirty="0" smtClean="0">
                <a:cs typeface="+mn-cs"/>
              </a:rPr>
              <a:t>Logic-based methods</a:t>
            </a:r>
          </a:p>
        </p:txBody>
      </p:sp>
    </p:spTree>
    <p:extLst>
      <p:ext uri="{BB962C8B-B14F-4D97-AF65-F5344CB8AC3E}">
        <p14:creationId xmlns:p14="http://schemas.microsoft.com/office/powerpoint/2010/main" val="41129523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04513" y="0"/>
            <a:ext cx="3728008"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a:r>
              <a:rPr lang="en-US" sz="4000" dirty="0" smtClean="0"/>
              <a:t>Information Gain</a:t>
            </a:r>
            <a:endParaRPr lang="en-US" sz="4000" dirty="0"/>
          </a:p>
        </p:txBody>
      </p:sp>
      <p:sp>
        <p:nvSpPr>
          <p:cNvPr id="4" name="Rectangle 3"/>
          <p:cNvSpPr/>
          <p:nvPr/>
        </p:nvSpPr>
        <p:spPr>
          <a:xfrm>
            <a:off x="0" y="914400"/>
            <a:ext cx="8991600" cy="1077218"/>
          </a:xfrm>
          <a:prstGeom prst="rect">
            <a:avLst/>
          </a:prstGeom>
        </p:spPr>
        <p:txBody>
          <a:bodyPr wrap="square">
            <a:spAutoFit/>
          </a:bodyPr>
          <a:lstStyle/>
          <a:p>
            <a:r>
              <a:rPr lang="en-US" sz="3200" dirty="0">
                <a:latin typeface="Times New Roman" pitchFamily="18" charset="0"/>
                <a:cs typeface="Times New Roman" pitchFamily="18" charset="0"/>
              </a:rPr>
              <a:t>Okay lets apply these metrics to our dataset to split the data(getting the root node</a:t>
            </a:r>
            <a:r>
              <a:rPr lang="en-US" sz="3200" dirty="0" smtClean="0">
                <a:latin typeface="Times New Roman" pitchFamily="18" charset="0"/>
                <a:cs typeface="Times New Roman" pitchFamily="18" charset="0"/>
              </a:rPr>
              <a:t>) Steps</a:t>
            </a:r>
            <a:r>
              <a:rPr lang="en-US" sz="3200" dirty="0">
                <a:latin typeface="Times New Roman" pitchFamily="18" charset="0"/>
                <a:cs typeface="Times New Roman" pitchFamily="18" charset="0"/>
              </a:rPr>
              <a:t>:</a:t>
            </a:r>
          </a:p>
        </p:txBody>
      </p:sp>
      <p:sp>
        <p:nvSpPr>
          <p:cNvPr id="6" name="Rectangle 1"/>
          <p:cNvSpPr>
            <a:spLocks noChangeArrowheads="1"/>
          </p:cNvSpPr>
          <p:nvPr/>
        </p:nvSpPr>
        <p:spPr bwMode="auto">
          <a:xfrm>
            <a:off x="1" y="2111514"/>
            <a:ext cx="899160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smtClean="0">
                <a:ln>
                  <a:noFill/>
                </a:ln>
                <a:solidFill>
                  <a:schemeClr val="tx1"/>
                </a:solidFill>
                <a:effectLst/>
                <a:latin typeface="Times New Roman" pitchFamily="18" charset="0"/>
                <a:cs typeface="Times New Roman" pitchFamily="18" charset="0"/>
              </a:rPr>
              <a:t>1.Compute the entropy for data-set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smtClean="0">
                <a:ln>
                  <a:noFill/>
                </a:ln>
                <a:solidFill>
                  <a:schemeClr val="tx1"/>
                </a:solidFill>
                <a:effectLst/>
                <a:latin typeface="Times New Roman" pitchFamily="18" charset="0"/>
                <a:cs typeface="Times New Roman" pitchFamily="18" charset="0"/>
              </a:rPr>
              <a:t>2.for every attribute/feature:</a:t>
            </a:r>
            <a:br>
              <a:rPr kumimoji="0" lang="en-US" sz="4400" b="0" i="0" u="none" strike="noStrike" cap="none" normalizeH="0" baseline="0" dirty="0" smtClean="0">
                <a:ln>
                  <a:noFill/>
                </a:ln>
                <a:solidFill>
                  <a:schemeClr val="tx1"/>
                </a:solidFill>
                <a:effectLst/>
                <a:latin typeface="Times New Roman" pitchFamily="18" charset="0"/>
                <a:cs typeface="Times New Roman" pitchFamily="18" charset="0"/>
              </a:rPr>
            </a:br>
            <a:r>
              <a:rPr kumimoji="0" lang="en-US" sz="4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1.calculate entropy for all categorical values</a:t>
            </a:r>
            <a:b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b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2.take average information entropy for the current attribute</a:t>
            </a:r>
            <a:b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b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3.calculate gain for the current attribute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smtClean="0">
                <a:ln>
                  <a:noFill/>
                </a:ln>
                <a:solidFill>
                  <a:schemeClr val="tx1"/>
                </a:solidFill>
                <a:effectLst/>
                <a:latin typeface="Times New Roman" pitchFamily="18" charset="0"/>
                <a:cs typeface="Times New Roman" pitchFamily="18" charset="0"/>
              </a:rPr>
              <a:t>3. Pick the highest gain attribute.</a:t>
            </a:r>
            <a:br>
              <a:rPr kumimoji="0" lang="en-US" sz="4400" b="0" i="0" u="none" strike="noStrike" cap="none" normalizeH="0" baseline="0" dirty="0" smtClean="0">
                <a:ln>
                  <a:noFill/>
                </a:ln>
                <a:solidFill>
                  <a:schemeClr val="tx1"/>
                </a:solidFill>
                <a:effectLst/>
                <a:latin typeface="Times New Roman" pitchFamily="18" charset="0"/>
                <a:cs typeface="Times New Roman" pitchFamily="18" charset="0"/>
              </a:rPr>
            </a:br>
            <a:r>
              <a:rPr kumimoji="0" lang="en-US" sz="4400" b="0" i="0" u="none" strike="noStrike" cap="none" normalizeH="0" baseline="0" dirty="0" smtClean="0">
                <a:ln>
                  <a:noFill/>
                </a:ln>
                <a:solidFill>
                  <a:schemeClr val="tx1"/>
                </a:solidFill>
                <a:effectLst/>
                <a:latin typeface="Times New Roman" pitchFamily="18" charset="0"/>
                <a:cs typeface="Times New Roman" pitchFamily="18" charset="0"/>
              </a:rPr>
              <a:t>4. Repeat until we get the tree we desired. </a:t>
            </a:r>
          </a:p>
        </p:txBody>
      </p:sp>
    </p:spTree>
    <p:extLst>
      <p:ext uri="{BB962C8B-B14F-4D97-AF65-F5344CB8AC3E}">
        <p14:creationId xmlns:p14="http://schemas.microsoft.com/office/powerpoint/2010/main" val="22312492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0"/>
            <a:ext cx="6747360"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a:r>
              <a:rPr lang="en-US" sz="2800" dirty="0">
                <a:latin typeface="Times New Roman" pitchFamily="18" charset="0"/>
                <a:cs typeface="Times New Roman" pitchFamily="18" charset="0"/>
              </a:rPr>
              <a:t>Compute the entropy for the weather data set:</a:t>
            </a:r>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31" y="782472"/>
            <a:ext cx="7772400" cy="532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8" descr="https://cdn-images-1.medium.com/max/600/1*Bn3d4Z62sof3K4U1_0pSlQ.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230" y="3445079"/>
            <a:ext cx="2316769" cy="3135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3383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0"/>
            <a:ext cx="6747360"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a:r>
              <a:rPr lang="en-US" sz="2800" dirty="0">
                <a:latin typeface="Times New Roman" pitchFamily="18" charset="0"/>
                <a:cs typeface="Times New Roman" pitchFamily="18" charset="0"/>
              </a:rPr>
              <a:t>Compute the entropy for the weather data set:</a:t>
            </a:r>
          </a:p>
        </p:txBody>
      </p:sp>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85800"/>
            <a:ext cx="4114800" cy="3578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68" y="4263886"/>
            <a:ext cx="8881871" cy="1603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44062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0"/>
            <a:ext cx="6747360"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a:r>
              <a:rPr lang="en-US" sz="2800" dirty="0">
                <a:latin typeface="Times New Roman" pitchFamily="18" charset="0"/>
                <a:cs typeface="Times New Roman" pitchFamily="18" charset="0"/>
              </a:rPr>
              <a:t>Compute the entropy for the weather data set:</a:t>
            </a:r>
          </a:p>
        </p:txBody>
      </p:sp>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85800"/>
            <a:ext cx="3276600" cy="2849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35017"/>
            <a:ext cx="8898137" cy="2789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87598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0"/>
            <a:ext cx="6747360"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a:r>
              <a:rPr lang="en-US" sz="2800" dirty="0">
                <a:latin typeface="Times New Roman" pitchFamily="18" charset="0"/>
                <a:cs typeface="Times New Roman" pitchFamily="18" charset="0"/>
              </a:rPr>
              <a:t>Compute the entropy for the weather data set:</a:t>
            </a:r>
          </a:p>
        </p:txBody>
      </p:sp>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 y="666783"/>
            <a:ext cx="3717435" cy="6139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6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291" y="553700"/>
            <a:ext cx="5715000" cy="3722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810000" y="4724400"/>
            <a:ext cx="4572000" cy="646331"/>
          </a:xfrm>
          <a:prstGeom prst="rect">
            <a:avLst/>
          </a:prstGeom>
        </p:spPr>
        <p:txBody>
          <a:bodyPr>
            <a:spAutoFit/>
          </a:bodyPr>
          <a:lstStyle/>
          <a:p>
            <a:r>
              <a:rPr lang="en-US" dirty="0">
                <a:latin typeface="Times New Roman" pitchFamily="18" charset="0"/>
                <a:cs typeface="Times New Roman" pitchFamily="18" charset="0"/>
              </a:rPr>
              <a:t>Similarity we can calculate for other two attributes(Humidity and Temp).</a:t>
            </a:r>
          </a:p>
        </p:txBody>
      </p:sp>
    </p:spTree>
    <p:extLst>
      <p:ext uri="{BB962C8B-B14F-4D97-AF65-F5344CB8AC3E}">
        <p14:creationId xmlns:p14="http://schemas.microsoft.com/office/powerpoint/2010/main" val="31048234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23445" y="0"/>
            <a:ext cx="4624471"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a:r>
              <a:rPr lang="en-US" sz="2800" dirty="0"/>
              <a:t>Pick the highest gain attribute.</a:t>
            </a:r>
            <a:endParaRPr lang="en-US" sz="2800" dirty="0">
              <a:latin typeface="Times New Roman" pitchFamily="18" charset="0"/>
              <a:cs typeface="Times New Roman" pitchFamily="18" charset="0"/>
            </a:endParaRPr>
          </a:p>
        </p:txBody>
      </p:sp>
      <p:pic>
        <p:nvPicPr>
          <p:cNvPr id="69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768" y="1066800"/>
            <a:ext cx="8229600"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086532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66336" y="0"/>
            <a:ext cx="4338688"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a:r>
              <a:rPr lang="en-US" sz="2800" dirty="0"/>
              <a:t>So our root node is </a:t>
            </a:r>
            <a:r>
              <a:rPr lang="en-US" sz="2800" b="1" dirty="0"/>
              <a:t>Outlook.</a:t>
            </a:r>
            <a:endParaRPr lang="en-US" sz="2800" dirty="0">
              <a:latin typeface="Times New Roman" pitchFamily="18" charset="0"/>
              <a:cs typeface="Times New Roman" pitchFamily="18" charset="0"/>
            </a:endParaRPr>
          </a:p>
        </p:txBody>
      </p:sp>
      <p:pic>
        <p:nvPicPr>
          <p:cNvPr id="70658" name="Picture 2" descr="https://cdn-images-1.medium.com/max/1000/1*8jwnLXy4cyIfF6wNbES5O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 y="990600"/>
            <a:ext cx="7762875" cy="4391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9544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00" y="0"/>
            <a:ext cx="8254760"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a:r>
              <a:rPr lang="en-US" sz="2800" dirty="0"/>
              <a:t>Repeat the same thing for sub-trees till we get the tree.</a:t>
            </a:r>
            <a:endParaRPr lang="en-US" sz="2800" dirty="0">
              <a:latin typeface="Times New Roman" pitchFamily="18" charset="0"/>
              <a:cs typeface="Times New Roman" pitchFamily="18" charset="0"/>
            </a:endParaRPr>
          </a:p>
        </p:txBody>
      </p:sp>
      <p:pic>
        <p:nvPicPr>
          <p:cNvPr id="716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58" y="685798"/>
            <a:ext cx="4121284" cy="3540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872667"/>
            <a:ext cx="2716224" cy="3166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4527" y="872667"/>
            <a:ext cx="2994413" cy="3166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48" y="4039008"/>
            <a:ext cx="8809350" cy="1714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464808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00" y="0"/>
            <a:ext cx="8254760"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a:r>
              <a:rPr lang="en-US" sz="2800" dirty="0"/>
              <a:t>Repeat the same thing for sub-trees till we get the tree.</a:t>
            </a:r>
            <a:endParaRPr lang="en-US" sz="2800" dirty="0">
              <a:latin typeface="Times New Roman" pitchFamily="18" charset="0"/>
              <a:cs typeface="Times New Roman" pitchFamily="18" charset="0"/>
            </a:endParaRPr>
          </a:p>
        </p:txBody>
      </p:sp>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6800"/>
            <a:ext cx="7327834"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539649" y="5486400"/>
            <a:ext cx="4064702" cy="369332"/>
          </a:xfrm>
          <a:prstGeom prst="rect">
            <a:avLst/>
          </a:prstGeom>
        </p:spPr>
        <p:txBody>
          <a:bodyPr wrap="none">
            <a:spAutoFit/>
          </a:bodyPr>
          <a:lstStyle/>
          <a:p>
            <a:r>
              <a:rPr lang="en-US" dirty="0"/>
              <a:t>Finally we get the tree something like his.</a:t>
            </a:r>
          </a:p>
        </p:txBody>
      </p:sp>
    </p:spTree>
    <p:extLst>
      <p:ext uri="{BB962C8B-B14F-4D97-AF65-F5344CB8AC3E}">
        <p14:creationId xmlns:p14="http://schemas.microsoft.com/office/powerpoint/2010/main" val="26716839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12640" y="0"/>
            <a:ext cx="3046091"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a:r>
              <a:rPr lang="en-US" sz="2800" dirty="0" smtClean="0"/>
              <a:t>Finale Decision tree</a:t>
            </a:r>
            <a:endParaRPr lang="en-US" sz="2800" dirty="0">
              <a:latin typeface="Times New Roman" pitchFamily="18" charset="0"/>
              <a:cs typeface="Times New Roman" pitchFamily="18" charset="0"/>
            </a:endParaRPr>
          </a:p>
        </p:txBody>
      </p:sp>
      <p:sp>
        <p:nvSpPr>
          <p:cNvPr id="4" name="AutoShape 2" descr="https://cdn-images-1.medium.com/max/800/1*TlTzgt8I_5dUSbMZmRKyqQ.jpe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37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066800"/>
            <a:ext cx="6677051"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49626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28600"/>
            <a:ext cx="7772400" cy="533400"/>
          </a:xfrm>
        </p:spPr>
        <p:txBody>
          <a:bodyPr>
            <a:normAutofit fontScale="90000"/>
          </a:bodyPr>
          <a:lstStyle/>
          <a:p>
            <a:r>
              <a:rPr lang="en-US" b="1" dirty="0" smtClean="0">
                <a:solidFill>
                  <a:srgbClr val="FF0000"/>
                </a:solidFill>
              </a:rPr>
              <a:t>Decision tree</a:t>
            </a:r>
            <a:br>
              <a:rPr lang="en-US" b="1" dirty="0" smtClean="0">
                <a:solidFill>
                  <a:srgbClr val="FF0000"/>
                </a:solidFill>
              </a:rPr>
            </a:br>
            <a:endParaRPr lang="en-US" b="1" dirty="0">
              <a:solidFill>
                <a:srgbClr val="FF0000"/>
              </a:solidFill>
            </a:endParaRPr>
          </a:p>
        </p:txBody>
      </p:sp>
      <p:sp>
        <p:nvSpPr>
          <p:cNvPr id="3" name="Subtitle 2"/>
          <p:cNvSpPr>
            <a:spLocks noGrp="1"/>
          </p:cNvSpPr>
          <p:nvPr>
            <p:ph type="subTitle" idx="1"/>
          </p:nvPr>
        </p:nvSpPr>
        <p:spPr>
          <a:xfrm>
            <a:off x="0" y="838200"/>
            <a:ext cx="8991600" cy="6019800"/>
          </a:xfrm>
        </p:spPr>
        <p:txBody>
          <a:bodyPr>
            <a:noAutofit/>
          </a:bodyPr>
          <a:lstStyle/>
          <a:p>
            <a:pPr marL="457200" indent="-457200" algn="just">
              <a:buFont typeface="Wingdings" pitchFamily="2" charset="2"/>
              <a:buChar char="q"/>
            </a:pPr>
            <a:r>
              <a:rPr lang="en-US" b="1" dirty="0">
                <a:solidFill>
                  <a:srgbClr val="00B0F0"/>
                </a:solidFill>
                <a:latin typeface="Times New Roman" pitchFamily="18" charset="0"/>
                <a:cs typeface="Times New Roman" pitchFamily="18" charset="0"/>
              </a:rPr>
              <a:t>A decision tree takes as input an object or situation described by a set of attributes </a:t>
            </a:r>
            <a:r>
              <a:rPr lang="en-US" b="1" dirty="0" smtClean="0">
                <a:solidFill>
                  <a:srgbClr val="00B0F0"/>
                </a:solidFill>
                <a:latin typeface="Times New Roman" pitchFamily="18" charset="0"/>
                <a:cs typeface="Times New Roman" pitchFamily="18" charset="0"/>
              </a:rPr>
              <a:t>and returns </a:t>
            </a:r>
            <a:r>
              <a:rPr lang="en-US" b="1" dirty="0">
                <a:solidFill>
                  <a:srgbClr val="00B0F0"/>
                </a:solidFill>
                <a:latin typeface="Times New Roman" pitchFamily="18" charset="0"/>
                <a:cs typeface="Times New Roman" pitchFamily="18" charset="0"/>
              </a:rPr>
              <a:t>a "</a:t>
            </a:r>
            <a:r>
              <a:rPr lang="en-US" b="1" dirty="0" smtClean="0">
                <a:solidFill>
                  <a:srgbClr val="00B0F0"/>
                </a:solidFill>
                <a:latin typeface="Times New Roman" pitchFamily="18" charset="0"/>
                <a:cs typeface="Times New Roman" pitchFamily="18" charset="0"/>
              </a:rPr>
              <a:t>decision” the </a:t>
            </a:r>
            <a:r>
              <a:rPr lang="en-US" b="1" dirty="0">
                <a:solidFill>
                  <a:srgbClr val="00B0F0"/>
                </a:solidFill>
                <a:latin typeface="Times New Roman" pitchFamily="18" charset="0"/>
                <a:cs typeface="Times New Roman" pitchFamily="18" charset="0"/>
              </a:rPr>
              <a:t>predicted output value for the input</a:t>
            </a:r>
            <a:r>
              <a:rPr lang="en-US" dirty="0" smtClean="0">
                <a:solidFill>
                  <a:schemeClr val="tx1"/>
                </a:solidFill>
                <a:latin typeface="Times New Roman" pitchFamily="18" charset="0"/>
                <a:cs typeface="Times New Roman" pitchFamily="18" charset="0"/>
              </a:rPr>
              <a:t>.</a:t>
            </a:r>
          </a:p>
          <a:p>
            <a:pPr lvl="1" algn="just"/>
            <a:r>
              <a:rPr lang="en-US" dirty="0">
                <a:solidFill>
                  <a:srgbClr val="FF0000"/>
                </a:solidFill>
                <a:latin typeface="Times New Roman" pitchFamily="18" charset="0"/>
                <a:cs typeface="Times New Roman" pitchFamily="18" charset="0"/>
              </a:rPr>
              <a:t>A decision tree is a tree where each node represents a feature(attribute), each link(branch) represents a decision(rule) and each leaf represents an outcome(categorical or continues value</a:t>
            </a:r>
            <a:r>
              <a:rPr lang="en-US" dirty="0" smtClean="0">
                <a:solidFill>
                  <a:srgbClr val="FF0000"/>
                </a:solidFill>
                <a:latin typeface="Times New Roman" pitchFamily="18" charset="0"/>
                <a:cs typeface="Times New Roman" pitchFamily="18" charset="0"/>
              </a:rPr>
              <a:t>).</a:t>
            </a:r>
          </a:p>
          <a:p>
            <a:pPr algn="l"/>
            <a:endParaRPr lang="en-US" sz="1000" dirty="0">
              <a:solidFill>
                <a:schemeClr val="tx1"/>
              </a:solidFill>
              <a:latin typeface="Times New Roman" pitchFamily="18" charset="0"/>
              <a:cs typeface="Times New Roman" pitchFamily="18" charset="0"/>
            </a:endParaRPr>
          </a:p>
          <a:p>
            <a:pPr algn="just"/>
            <a:r>
              <a:rPr lang="en-US" sz="2400" b="1" dirty="0">
                <a:solidFill>
                  <a:schemeClr val="accent1"/>
                </a:solidFill>
                <a:latin typeface="Times New Roman" pitchFamily="18" charset="0"/>
                <a:cs typeface="Times New Roman" pitchFamily="18" charset="0"/>
              </a:rPr>
              <a:t>A decision tree is a natural and simple way of inducing following kind of rules.</a:t>
            </a:r>
          </a:p>
          <a:p>
            <a:pPr algn="just"/>
            <a:r>
              <a:rPr lang="en-US" sz="2400" b="1" dirty="0">
                <a:solidFill>
                  <a:srgbClr val="FF0000"/>
                </a:solidFill>
                <a:latin typeface="Times New Roman" pitchFamily="18" charset="0"/>
                <a:cs typeface="Times New Roman" pitchFamily="18" charset="0"/>
              </a:rPr>
              <a:t>If (Age is x) and (income is y) and (family size is z) and (credit </a:t>
            </a:r>
            <a:r>
              <a:rPr lang="en-US" sz="2400" b="1" dirty="0" smtClean="0">
                <a:solidFill>
                  <a:srgbClr val="FF0000"/>
                </a:solidFill>
                <a:latin typeface="Times New Roman" pitchFamily="18" charset="0"/>
                <a:cs typeface="Times New Roman" pitchFamily="18" charset="0"/>
              </a:rPr>
              <a:t>card spending </a:t>
            </a:r>
            <a:r>
              <a:rPr lang="en-US" sz="2400" b="1" dirty="0">
                <a:solidFill>
                  <a:srgbClr val="FF0000"/>
                </a:solidFill>
                <a:latin typeface="Times New Roman" pitchFamily="18" charset="0"/>
                <a:cs typeface="Times New Roman" pitchFamily="18" charset="0"/>
              </a:rPr>
              <a:t>is p) then he will accept the </a:t>
            </a:r>
            <a:r>
              <a:rPr lang="en-US" sz="2400" b="1" dirty="0" smtClean="0">
                <a:solidFill>
                  <a:srgbClr val="FF0000"/>
                </a:solidFill>
                <a:latin typeface="Times New Roman" pitchFamily="18" charset="0"/>
                <a:cs typeface="Times New Roman" pitchFamily="18" charset="0"/>
              </a:rPr>
              <a:t>loan</a:t>
            </a:r>
          </a:p>
          <a:p>
            <a:pPr algn="just"/>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It is powerful and perhaps most widely used modeling technique of </a:t>
            </a:r>
            <a:r>
              <a:rPr lang="en-US" sz="2400" dirty="0" smtClean="0">
                <a:latin typeface="Times New Roman" pitchFamily="18" charset="0"/>
                <a:cs typeface="Times New Roman" pitchFamily="18" charset="0"/>
              </a:rPr>
              <a:t>all</a:t>
            </a:r>
          </a:p>
          <a:p>
            <a:pPr algn="just"/>
            <a:endParaRPr lang="en-US" sz="24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86281239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361" y="1173829"/>
            <a:ext cx="8229600" cy="5018314"/>
          </a:xfrm>
        </p:spPr>
        <p:txBody>
          <a:bodyPr>
            <a:normAutofit/>
          </a:bodyPr>
          <a:lstStyle/>
          <a:p>
            <a:pPr marL="0" indent="0">
              <a:buNone/>
            </a:pPr>
            <a:r>
              <a:rPr lang="en-IN" sz="2000" b="1" dirty="0" smtClean="0">
                <a:solidFill>
                  <a:srgbClr val="0B5ED7"/>
                </a:solidFill>
                <a:latin typeface="Times New Roman" panose="02020603050405020304" pitchFamily="18" charset="0"/>
                <a:cs typeface="Times New Roman" panose="02020603050405020304" pitchFamily="18" charset="0"/>
              </a:rPr>
              <a:t>Example 9.10: </a:t>
            </a:r>
            <a:r>
              <a:rPr lang="en-IN" sz="1800" b="1" dirty="0" smtClean="0">
                <a:solidFill>
                  <a:srgbClr val="0B5ED7"/>
                </a:solidFill>
                <a:latin typeface="Times New Roman" panose="02020603050405020304" pitchFamily="18" charset="0"/>
                <a:cs typeface="Times New Roman" panose="02020603050405020304" pitchFamily="18" charset="0"/>
              </a:rPr>
              <a:t>OPTH dataset</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Consider the OTPH data shown in the following table with total 24 instances in it.</a:t>
            </a:r>
            <a:endParaRPr lang="en-US" sz="2000" b="1" dirty="0">
              <a:solidFill>
                <a:srgbClr val="0B5ED7"/>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60</a:t>
            </a:fld>
            <a:endParaRPr lang="en-IN" dirty="0">
              <a:solidFill>
                <a:srgbClr val="04617B">
                  <a:shade val="90000"/>
                </a:srgbClr>
              </a:solidFill>
            </a:endParaRPr>
          </a:p>
        </p:txBody>
      </p:sp>
      <p:sp>
        <p:nvSpPr>
          <p:cNvPr id="6" name="Title 1"/>
          <p:cNvSpPr>
            <a:spLocks noGrp="1"/>
          </p:cNvSpPr>
          <p:nvPr>
            <p:ph type="title"/>
          </p:nvPr>
        </p:nvSpPr>
        <p:spPr>
          <a:xfrm>
            <a:off x="436187" y="436330"/>
            <a:ext cx="8336135" cy="556448"/>
          </a:xfrm>
        </p:spPr>
        <p:txBody>
          <a:bodyPr>
            <a:normAutofit fontScale="90000"/>
          </a:bodyPr>
          <a:lstStyle/>
          <a:p>
            <a:r>
              <a:rPr lang="en-US" sz="4400" dirty="0" smtClean="0">
                <a:solidFill>
                  <a:srgbClr val="A50021"/>
                </a:solidFill>
                <a:latin typeface="Times New Roman" pitchFamily="18" charset="0"/>
                <a:cs typeface="Times New Roman" pitchFamily="18" charset="0"/>
              </a:rPr>
              <a:t>Entropy of a Training </a:t>
            </a:r>
            <a:r>
              <a:rPr lang="en-US" sz="4400" dirty="0">
                <a:solidFill>
                  <a:srgbClr val="A50021"/>
                </a:solidFill>
                <a:latin typeface="Times New Roman" pitchFamily="18" charset="0"/>
                <a:cs typeface="Times New Roman" pitchFamily="18" charset="0"/>
              </a:rPr>
              <a:t>S</a:t>
            </a:r>
            <a:r>
              <a:rPr lang="en-US" sz="4400" dirty="0" smtClean="0">
                <a:solidFill>
                  <a:srgbClr val="A50021"/>
                </a:solidFill>
                <a:latin typeface="Times New Roman" pitchFamily="18" charset="0"/>
                <a:cs typeface="Times New Roman" pitchFamily="18" charset="0"/>
              </a:rPr>
              <a:t>et</a:t>
            </a:r>
            <a:endParaRPr lang="en-IN" sz="4400" b="1" dirty="0">
              <a:solidFill>
                <a:srgbClr val="A50021"/>
              </a:solidFill>
              <a:latin typeface="Times New Roman" pitchFamily="18" charset="0"/>
              <a:cs typeface="Times New Roman"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420746435"/>
              </p:ext>
            </p:extLst>
          </p:nvPr>
        </p:nvGraphicFramePr>
        <p:xfrm>
          <a:off x="2174992" y="2062811"/>
          <a:ext cx="5029803" cy="4735188"/>
        </p:xfrm>
        <a:graphic>
          <a:graphicData uri="http://schemas.openxmlformats.org/drawingml/2006/table">
            <a:tbl>
              <a:tblPr firstRow="1" bandRow="1">
                <a:tableStyleId>{5C22544A-7EE6-4342-B048-85BDC9FD1C3A}</a:tableStyleId>
              </a:tblPr>
              <a:tblGrid>
                <a:gridCol w="757538">
                  <a:extLst>
                    <a:ext uri="{9D8B030D-6E8A-4147-A177-3AD203B41FA5}">
                      <a16:colId xmlns:a16="http://schemas.microsoft.com/office/drawing/2014/main" xmlns="" val="3039673546"/>
                    </a:ext>
                  </a:extLst>
                </a:gridCol>
                <a:gridCol w="1086674">
                  <a:extLst>
                    <a:ext uri="{9D8B030D-6E8A-4147-A177-3AD203B41FA5}">
                      <a16:colId xmlns:a16="http://schemas.microsoft.com/office/drawing/2014/main" xmlns="" val="338874690"/>
                    </a:ext>
                  </a:extLst>
                </a:gridCol>
                <a:gridCol w="1153660">
                  <a:extLst>
                    <a:ext uri="{9D8B030D-6E8A-4147-A177-3AD203B41FA5}">
                      <a16:colId xmlns:a16="http://schemas.microsoft.com/office/drawing/2014/main" xmlns="" val="830911194"/>
                    </a:ext>
                  </a:extLst>
                </a:gridCol>
                <a:gridCol w="1109003">
                  <a:extLst>
                    <a:ext uri="{9D8B030D-6E8A-4147-A177-3AD203B41FA5}">
                      <a16:colId xmlns:a16="http://schemas.microsoft.com/office/drawing/2014/main" xmlns="" val="2073588243"/>
                    </a:ext>
                  </a:extLst>
                </a:gridCol>
                <a:gridCol w="922928">
                  <a:extLst>
                    <a:ext uri="{9D8B030D-6E8A-4147-A177-3AD203B41FA5}">
                      <a16:colId xmlns:a16="http://schemas.microsoft.com/office/drawing/2014/main" xmlns="" val="2560158839"/>
                    </a:ext>
                  </a:extLst>
                </a:gridCol>
              </a:tblGrid>
              <a:tr h="346068">
                <a:tc>
                  <a:txBody>
                    <a:bodyPr/>
                    <a:lstStyle/>
                    <a:p>
                      <a:r>
                        <a:rPr lang="en-IN" sz="1600" dirty="0" smtClean="0">
                          <a:latin typeface="Times New Roman" panose="02020603050405020304" pitchFamily="18" charset="0"/>
                          <a:cs typeface="Times New Roman" panose="02020603050405020304" pitchFamily="18" charset="0"/>
                        </a:rPr>
                        <a:t>Age</a:t>
                      </a:r>
                      <a:endParaRPr lang="en-US" sz="1600" dirty="0">
                        <a:latin typeface="Times New Roman" panose="02020603050405020304" pitchFamily="18" charset="0"/>
                        <a:cs typeface="Times New Roman" panose="02020603050405020304" pitchFamily="18" charset="0"/>
                      </a:endParaRPr>
                    </a:p>
                  </a:txBody>
                  <a:tcPr marL="89316" marR="89316"/>
                </a:tc>
                <a:tc>
                  <a:txBody>
                    <a:bodyPr/>
                    <a:lstStyle/>
                    <a:p>
                      <a:r>
                        <a:rPr lang="en-IN" sz="1600" dirty="0" smtClean="0">
                          <a:latin typeface="Times New Roman" panose="02020603050405020304" pitchFamily="18" charset="0"/>
                          <a:cs typeface="Times New Roman" panose="02020603050405020304" pitchFamily="18" charset="0"/>
                        </a:rPr>
                        <a:t>Eye sight</a:t>
                      </a:r>
                      <a:endParaRPr lang="en-US" sz="1600" dirty="0">
                        <a:latin typeface="Times New Roman" panose="02020603050405020304" pitchFamily="18" charset="0"/>
                        <a:cs typeface="Times New Roman" panose="02020603050405020304" pitchFamily="18" charset="0"/>
                      </a:endParaRPr>
                    </a:p>
                  </a:txBody>
                  <a:tcPr marL="89316" marR="89316"/>
                </a:tc>
                <a:tc>
                  <a:txBody>
                    <a:bodyPr/>
                    <a:lstStyle/>
                    <a:p>
                      <a:r>
                        <a:rPr lang="en-IN" sz="1600" dirty="0" smtClean="0">
                          <a:latin typeface="Times New Roman" panose="02020603050405020304" pitchFamily="18" charset="0"/>
                          <a:cs typeface="Times New Roman" panose="02020603050405020304" pitchFamily="18" charset="0"/>
                        </a:rPr>
                        <a:t>Astigmatic</a:t>
                      </a:r>
                      <a:endParaRPr lang="en-US" sz="1600" dirty="0">
                        <a:latin typeface="Times New Roman" panose="02020603050405020304" pitchFamily="18" charset="0"/>
                        <a:cs typeface="Times New Roman" panose="02020603050405020304" pitchFamily="18" charset="0"/>
                      </a:endParaRPr>
                    </a:p>
                  </a:txBody>
                  <a:tcPr marL="89316" marR="89316"/>
                </a:tc>
                <a:tc>
                  <a:txBody>
                    <a:bodyPr/>
                    <a:lstStyle/>
                    <a:p>
                      <a:r>
                        <a:rPr lang="en-IN" sz="1600" dirty="0" smtClean="0">
                          <a:latin typeface="Times New Roman" panose="02020603050405020304" pitchFamily="18" charset="0"/>
                          <a:cs typeface="Times New Roman" panose="02020603050405020304" pitchFamily="18" charset="0"/>
                        </a:rPr>
                        <a:t>Use Type</a:t>
                      </a:r>
                      <a:endParaRPr lang="en-US" sz="1600" dirty="0">
                        <a:latin typeface="Times New Roman" panose="02020603050405020304" pitchFamily="18" charset="0"/>
                        <a:cs typeface="Times New Roman" panose="02020603050405020304" pitchFamily="18" charset="0"/>
                      </a:endParaRPr>
                    </a:p>
                  </a:txBody>
                  <a:tcPr marL="89316" marR="89316"/>
                </a:tc>
                <a:tc>
                  <a:txBody>
                    <a:bodyPr/>
                    <a:lstStyle/>
                    <a:p>
                      <a:r>
                        <a:rPr lang="en-IN" sz="1600" dirty="0" smtClean="0">
                          <a:latin typeface="Times New Roman" panose="02020603050405020304" pitchFamily="18" charset="0"/>
                          <a:cs typeface="Times New Roman" panose="02020603050405020304" pitchFamily="18" charset="0"/>
                        </a:rPr>
                        <a:t>Class</a:t>
                      </a:r>
                      <a:endParaRPr lang="en-US" sz="1600" dirty="0">
                        <a:latin typeface="Times New Roman" panose="02020603050405020304" pitchFamily="18" charset="0"/>
                        <a:cs typeface="Times New Roman" panose="02020603050405020304" pitchFamily="18" charset="0"/>
                      </a:endParaRPr>
                    </a:p>
                  </a:txBody>
                  <a:tcPr marL="89316" marR="89316"/>
                </a:tc>
                <a:extLst>
                  <a:ext uri="{0D108BD9-81ED-4DB2-BD59-A6C34878D82A}">
                    <a16:rowId xmlns:a16="http://schemas.microsoft.com/office/drawing/2014/main" xmlns="" val="1527362335"/>
                  </a:ext>
                </a:extLst>
              </a:tr>
              <a:tr h="981146">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endParaRPr lang="en-US" sz="1100" b="1"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txBody>
                  <a:tcPr marL="89316" marR="89316"/>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txBody>
                  <a:tcPr marL="89316" marR="89316"/>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txBody>
                  <a:tcPr marL="89316" marR="89316"/>
                </a:tc>
                <a:tc>
                  <a:txBody>
                    <a:bodyPr/>
                    <a:lstStyle/>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marL="89316" marR="89316"/>
                </a:tc>
                <a:extLst>
                  <a:ext uri="{0D108BD9-81ED-4DB2-BD59-A6C34878D82A}">
                    <a16:rowId xmlns:a16="http://schemas.microsoft.com/office/drawing/2014/main" xmlns="" val="958080769"/>
                  </a:ext>
                </a:extLst>
              </a:tr>
              <a:tr h="981146">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txBody>
                  <a:tcPr marL="89316" marR="89316"/>
                </a:tc>
                <a:tc>
                  <a:txBody>
                    <a:bodyPr/>
                    <a:lstStyle/>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txBody>
                  <a:tcPr marL="89316" marR="89316"/>
                </a:tc>
                <a:tc>
                  <a:txBody>
                    <a:bodyPr/>
                    <a:lstStyle/>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1</a:t>
                      </a:r>
                      <a:endParaRPr lang="en-US" sz="1100" b="1" dirty="0" smtClean="0">
                        <a:latin typeface="Times New Roman" panose="02020603050405020304" pitchFamily="18" charset="0"/>
                        <a:cs typeface="Times New Roman" panose="02020603050405020304" pitchFamily="18" charset="0"/>
                      </a:endParaRPr>
                    </a:p>
                  </a:txBody>
                  <a:tcPr marL="89316" marR="89316"/>
                </a:tc>
                <a:extLst>
                  <a:ext uri="{0D108BD9-81ED-4DB2-BD59-A6C34878D82A}">
                    <a16:rowId xmlns:a16="http://schemas.microsoft.com/office/drawing/2014/main" xmlns="" val="1910080064"/>
                  </a:ext>
                </a:extLst>
              </a:tr>
              <a:tr h="981146">
                <a:tc>
                  <a:txBody>
                    <a:bodyPr/>
                    <a:lstStyle/>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endParaRPr lang="en-US" sz="1100" b="1"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txBody>
                  <a:tcPr marL="89316" marR="89316"/>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txBody>
                  <a:tcPr marL="89316" marR="89316"/>
                </a:tc>
                <a:tc>
                  <a:txBody>
                    <a:bodyPr/>
                    <a:lstStyle/>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marL="89316" marR="89316"/>
                </a:tc>
                <a:extLst>
                  <a:ext uri="{0D108BD9-81ED-4DB2-BD59-A6C34878D82A}">
                    <a16:rowId xmlns:a16="http://schemas.microsoft.com/office/drawing/2014/main" xmlns="" val="3406092793"/>
                  </a:ext>
                </a:extLst>
              </a:tr>
              <a:tr h="1038204">
                <a:tc>
                  <a:txBody>
                    <a:bodyPr/>
                    <a:lstStyle/>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endParaRPr lang="en-US" sz="1100" b="1" dirty="0" smtClean="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endParaRPr lang="en-US" sz="1100" b="1" dirty="0" smtClean="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txBody>
                  <a:tcPr marL="89316" marR="89316"/>
                </a:tc>
                <a:tc>
                  <a:txBody>
                    <a:bodyPr/>
                    <a:lstStyle/>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marL="89316" marR="89316"/>
                </a:tc>
                <a:extLst>
                  <a:ext uri="{0D108BD9-81ED-4DB2-BD59-A6C34878D82A}">
                    <a16:rowId xmlns:a16="http://schemas.microsoft.com/office/drawing/2014/main" xmlns="" val="2277376623"/>
                  </a:ext>
                </a:extLst>
              </a:tr>
            </a:tbl>
          </a:graphicData>
        </a:graphic>
      </p:graphicFrame>
      <p:sp>
        <p:nvSpPr>
          <p:cNvPr id="13" name="TextBox 12"/>
          <p:cNvSpPr txBox="1"/>
          <p:nvPr/>
        </p:nvSpPr>
        <p:spPr>
          <a:xfrm>
            <a:off x="7319630" y="4130041"/>
            <a:ext cx="1299330" cy="2062103"/>
          </a:xfrm>
          <a:prstGeom prst="rect">
            <a:avLst/>
          </a:prstGeom>
          <a:noFill/>
        </p:spPr>
        <p:txBody>
          <a:bodyPr wrap="square" rtlCol="0">
            <a:spAutoFit/>
          </a:bodyPr>
          <a:lstStyle/>
          <a:p>
            <a:r>
              <a:rPr lang="en-IN" sz="1600" dirty="0" smtClean="0"/>
              <a:t>A coded forms for all values of attributes are used to avoid the cluttering in the table.</a:t>
            </a:r>
            <a:endParaRPr lang="en-US" sz="1600" dirty="0"/>
          </a:p>
        </p:txBody>
      </p:sp>
    </p:spTree>
    <p:extLst>
      <p:ext uri="{BB962C8B-B14F-4D97-AF65-F5344CB8AC3E}">
        <p14:creationId xmlns:p14="http://schemas.microsoft.com/office/powerpoint/2010/main" val="13141723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6" y="1398495"/>
                <a:ext cx="8229600" cy="4607451"/>
              </a:xfrm>
            </p:spPr>
            <p:txBody>
              <a:bodyPr>
                <a:normAutofit/>
              </a:bodyPr>
              <a:lstStyle/>
              <a:p>
                <a:pPr marL="0" indent="0">
                  <a:buNone/>
                </a:pPr>
                <a:r>
                  <a:rPr lang="en-US" sz="2000" b="1" dirty="0" smtClean="0">
                    <a:solidFill>
                      <a:srgbClr val="0B5ED7"/>
                    </a:solidFill>
                    <a:latin typeface="Times New Roman" panose="02020603050405020304" pitchFamily="18" charset="0"/>
                    <a:cs typeface="Times New Roman" panose="02020603050405020304" pitchFamily="18" charset="0"/>
                  </a:rPr>
                  <a:t>Example 9.11 : Information gain on splitting OPTH</a:t>
                </a:r>
              </a:p>
              <a:p>
                <a:pPr marL="0" indent="0">
                  <a:buNone/>
                </a:pPr>
                <a:endParaRPr lang="en-US" sz="800" b="1"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Let us refer to the OPTH database discussed in previous slide</a:t>
                </a:r>
              </a:p>
              <a:p>
                <a:pPr lvl="8" algn="just"/>
                <a:endParaRPr lang="en-US" sz="600"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Splitting on </a:t>
                </a:r>
                <a:r>
                  <a:rPr lang="en-US" sz="2000" b="1" dirty="0" smtClean="0">
                    <a:solidFill>
                      <a:srgbClr val="0B5ED7"/>
                    </a:solidFill>
                    <a:latin typeface="Times New Roman" panose="02020603050405020304" pitchFamily="18" charset="0"/>
                    <a:cs typeface="Times New Roman" panose="02020603050405020304" pitchFamily="18" charset="0"/>
                  </a:rPr>
                  <a:t>Age </a:t>
                </a:r>
                <a:r>
                  <a:rPr lang="en-US" sz="2000" dirty="0" smtClean="0">
                    <a:solidFill>
                      <a:srgbClr val="0B5ED7"/>
                    </a:solidFill>
                    <a:latin typeface="Times New Roman" panose="02020603050405020304" pitchFamily="18" charset="0"/>
                    <a:cs typeface="Times New Roman" panose="02020603050405020304" pitchFamily="18" charset="0"/>
                  </a:rPr>
                  <a:t>at the root level, it would give three subsets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sSub>
                      <m:sSubPr>
                        <m:ctrlPr>
                          <a:rPr lang="en-US" sz="2000" i="1">
                            <a:solidFill>
                              <a:srgbClr val="0B5ED7"/>
                            </a:solidFill>
                            <a:latin typeface="Cambria Math"/>
                          </a:rPr>
                        </m:ctrlPr>
                      </m:sSubPr>
                      <m:e>
                        <m:r>
                          <a:rPr lang="en-US" sz="2000" b="0" i="1" smtClean="0">
                            <a:solidFill>
                              <a:srgbClr val="0B5ED7"/>
                            </a:solidFill>
                            <a:latin typeface="Cambria Math"/>
                          </a:rPr>
                          <m:t> </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2</m:t>
                        </m:r>
                      </m:sub>
                    </m:sSub>
                  </m:oMath>
                </a14:m>
                <a:r>
                  <a:rPr lang="en-US" sz="2000" dirty="0" smtClean="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3</m:t>
                        </m:r>
                      </m:sub>
                    </m:sSub>
                  </m:oMath>
                </a14:m>
                <a:r>
                  <a:rPr lang="en-US" sz="2000" dirty="0" smtClean="0">
                    <a:solidFill>
                      <a:srgbClr val="0B5ED7"/>
                    </a:solidFill>
                    <a:latin typeface="Times New Roman" panose="02020603050405020304" pitchFamily="18" charset="0"/>
                    <a:cs typeface="Times New Roman" panose="02020603050405020304" pitchFamily="18" charset="0"/>
                  </a:rPr>
                  <a:t> as shown in the tables in the following three slides. </a:t>
                </a:r>
              </a:p>
              <a:p>
                <a:pPr lvl="8" algn="just"/>
                <a:endParaRPr lang="en-US" sz="600"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The entropy </a:t>
                </a:r>
                <a14:m>
                  <m:oMath xmlns:m="http://schemas.openxmlformats.org/officeDocument/2006/math">
                    <m:sSub>
                      <m:sSubPr>
                        <m:ctrlPr>
                          <a:rPr lang="en-US" sz="2000" i="1">
                            <a:solidFill>
                              <a:srgbClr val="0B5ED7"/>
                            </a:solidFill>
                            <a:latin typeface="Cambria Math"/>
                          </a:rPr>
                        </m:ctrlPr>
                      </m:sSubPr>
                      <m:e>
                        <m:r>
                          <a:rPr lang="en-US" sz="2000" b="0" i="1" smtClean="0">
                            <a:solidFill>
                              <a:srgbClr val="0B5ED7"/>
                            </a:solidFill>
                            <a:latin typeface="Cambria Math" panose="02040503050406030204" pitchFamily="18" charset="0"/>
                          </a:rPr>
                          <m:t>𝐸</m:t>
                        </m:r>
                        <m:r>
                          <a:rPr lang="en-US" sz="2000" b="0" i="1" smtClean="0">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b="0" i="1" smtClean="0">
                        <a:solidFill>
                          <a:srgbClr val="0B5ED7"/>
                        </a:solidFill>
                        <a:latin typeface="Cambria Math" panose="02040503050406030204" pitchFamily="18" charset="0"/>
                      </a:rPr>
                      <m:t>),</m:t>
                    </m:r>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𝐸</m:t>
                        </m:r>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2</m:t>
                        </m:r>
                      </m:sub>
                    </m:sSub>
                    <m:r>
                      <a:rPr lang="en-US" sz="2000" i="1">
                        <a:solidFill>
                          <a:srgbClr val="0B5ED7"/>
                        </a:solidFill>
                        <a:latin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𝐸</m:t>
                        </m:r>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3</m:t>
                        </m:r>
                      </m:sub>
                    </m:sSub>
                    <m:r>
                      <a:rPr lang="en-US" sz="2000" i="1">
                        <a:solidFill>
                          <a:srgbClr val="0B5ED7"/>
                        </a:solidFill>
                        <a:latin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of training sets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2</m:t>
                        </m:r>
                      </m:sub>
                    </m:sSub>
                  </m:oMath>
                </a14:m>
                <a:r>
                  <a:rPr lang="en-US" sz="2000"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3</m:t>
                        </m:r>
                      </m:sub>
                    </m:sSub>
                  </m:oMath>
                </a14:m>
                <a:r>
                  <a:rPr lang="en-US" sz="2000" dirty="0" smtClean="0">
                    <a:solidFill>
                      <a:srgbClr val="0B5ED7"/>
                    </a:solidFill>
                    <a:latin typeface="Times New Roman" panose="02020603050405020304" pitchFamily="18" charset="0"/>
                    <a:cs typeface="Times New Roman" panose="02020603050405020304" pitchFamily="18" charset="0"/>
                  </a:rPr>
                  <a:t> and corresponding weighted entropy </a:t>
                </a:r>
                <a14:m>
                  <m:oMath xmlns:m="http://schemas.openxmlformats.org/officeDocument/2006/math">
                    <m:sSub>
                      <m:sSubPr>
                        <m:ctrlPr>
                          <a:rPr lang="en-US" sz="2000" i="1" smtClean="0">
                            <a:solidFill>
                              <a:srgbClr val="0B5ED7"/>
                            </a:solidFill>
                            <a:latin typeface="Cambria Math"/>
                          </a:rPr>
                        </m:ctrlPr>
                      </m:sSubPr>
                      <m:e>
                        <m:r>
                          <a:rPr lang="en-US" sz="2000" i="1">
                            <a:solidFill>
                              <a:srgbClr val="0B5ED7"/>
                            </a:solidFill>
                            <a:latin typeface="Cambria Math" panose="02040503050406030204" pitchFamily="18" charset="0"/>
                          </a:rPr>
                          <m:t>𝐸</m:t>
                        </m:r>
                      </m:e>
                      <m:sub>
                        <m:r>
                          <a:rPr lang="en-US" sz="2000" b="0" i="1" smtClean="0">
                            <a:solidFill>
                              <a:srgbClr val="0B5ED7"/>
                            </a:solidFill>
                            <a:latin typeface="Cambria Math" panose="02040503050406030204" pitchFamily="18" charset="0"/>
                          </a:rPr>
                          <m:t>𝐴𝑔𝑒</m:t>
                        </m:r>
                      </m:sub>
                    </m:sSub>
                    <m:sSub>
                      <m:sSubPr>
                        <m:ctrlPr>
                          <a:rPr lang="en-US" sz="2000" i="1" smtClean="0">
                            <a:solidFill>
                              <a:srgbClr val="0B5ED7"/>
                            </a:solidFill>
                            <a:latin typeface="Cambria Math"/>
                          </a:rPr>
                        </m:ctrlPr>
                      </m:sSubPr>
                      <m:e>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𝐸</m:t>
                        </m:r>
                      </m:e>
                      <m:sub>
                        <m:r>
                          <a:rPr lang="en-US" sz="2000" i="1">
                            <a:solidFill>
                              <a:srgbClr val="0B5ED7"/>
                            </a:solidFill>
                            <a:latin typeface="Cambria Math" panose="02040503050406030204" pitchFamily="18" charset="0"/>
                          </a:rPr>
                          <m:t>𝐴𝑔𝑒</m:t>
                        </m:r>
                      </m:sub>
                    </m:sSub>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2</m:t>
                        </m:r>
                      </m:sub>
                    </m:sSub>
                    <m:r>
                      <a:rPr lang="en-US" sz="2000" i="1">
                        <a:solidFill>
                          <a:srgbClr val="0B5ED7"/>
                        </a:solidFill>
                        <a:latin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𝐸</m:t>
                        </m:r>
                      </m:e>
                      <m:sub>
                        <m:r>
                          <a:rPr lang="en-US" sz="2000" i="1">
                            <a:solidFill>
                              <a:srgbClr val="0B5ED7"/>
                            </a:solidFill>
                            <a:latin typeface="Cambria Math" panose="02040503050406030204" pitchFamily="18" charset="0"/>
                          </a:rPr>
                          <m:t>𝐴𝑔𝑒</m:t>
                        </m:r>
                      </m:sub>
                    </m:sSub>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3</m:t>
                        </m:r>
                      </m:sub>
                    </m:sSub>
                    <m:r>
                      <a:rPr lang="en-US" sz="2000" i="1">
                        <a:solidFill>
                          <a:srgbClr val="0B5ED7"/>
                        </a:solidFill>
                        <a:latin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are also shown alongside. </a:t>
                </a:r>
              </a:p>
              <a:p>
                <a:pPr lvl="8" algn="just"/>
                <a:endParaRPr lang="en-US" sz="600"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The Information gain </a:t>
                </a:r>
                <a14:m>
                  <m:oMath xmlns:m="http://schemas.openxmlformats.org/officeDocument/2006/math">
                    <m:r>
                      <a:rPr lang="en-US" sz="2000" i="1" smtClean="0">
                        <a:solidFill>
                          <a:srgbClr val="0B5ED7"/>
                        </a:solidFill>
                        <a:latin typeface="Cambria Math" panose="02040503050406030204" pitchFamily="18" charset="0"/>
                        <a:ea typeface="Cambria Math" panose="02040503050406030204" pitchFamily="18" charset="0"/>
                      </a:rPr>
                      <m:t>𝛼</m:t>
                    </m:r>
                    <m:r>
                      <a:rPr lang="en-US" sz="2000" b="0" i="1" smtClean="0">
                        <a:solidFill>
                          <a:srgbClr val="0B5ED7"/>
                        </a:solidFill>
                        <a:latin typeface="Cambria Math" panose="02040503050406030204" pitchFamily="18" charset="0"/>
                        <a:ea typeface="Cambria Math" panose="02040503050406030204" pitchFamily="18" charset="0"/>
                      </a:rPr>
                      <m:t> (</m:t>
                    </m:r>
                    <m:r>
                      <a:rPr lang="en-US" sz="2000" b="0" i="1" smtClean="0">
                        <a:solidFill>
                          <a:srgbClr val="0B5ED7"/>
                        </a:solidFill>
                        <a:latin typeface="Cambria Math" panose="02040503050406030204" pitchFamily="18" charset="0"/>
                        <a:ea typeface="Cambria Math" panose="02040503050406030204" pitchFamily="18" charset="0"/>
                      </a:rPr>
                      <m:t>𝐴𝑔𝑒</m:t>
                    </m:r>
                    <m:r>
                      <a:rPr lang="en-US" sz="2000" b="0" i="1" smtClean="0">
                        <a:solidFill>
                          <a:srgbClr val="0B5ED7"/>
                        </a:solidFill>
                        <a:latin typeface="Cambria Math" panose="02040503050406030204" pitchFamily="18" charset="0"/>
                        <a:ea typeface="Cambria Math" panose="02040503050406030204" pitchFamily="18" charset="0"/>
                      </a:rPr>
                      <m:t>, </m:t>
                    </m:r>
                    <m:r>
                      <a:rPr lang="en-US" sz="2000" b="0" i="1" smtClean="0">
                        <a:solidFill>
                          <a:srgbClr val="0B5ED7"/>
                        </a:solidFill>
                        <a:latin typeface="Cambria Math" panose="02040503050406030204" pitchFamily="18" charset="0"/>
                        <a:ea typeface="Cambria Math" panose="02040503050406030204" pitchFamily="18" charset="0"/>
                      </a:rPr>
                      <m:t>𝑂𝑃𝑇𝐻</m:t>
                    </m:r>
                    <m:r>
                      <a:rPr lang="en-US" sz="2000" b="0" i="1" smtClean="0">
                        <a:solidFill>
                          <a:srgbClr val="0B5ED7"/>
                        </a:solidFill>
                        <a:latin typeface="Cambria Math" panose="02040503050406030204" pitchFamily="18" charset="0"/>
                        <a:ea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is then can be calculated as </a:t>
                </a:r>
                <a:r>
                  <a:rPr lang="en-US" sz="2000" b="1" dirty="0" smtClean="0">
                    <a:solidFill>
                      <a:srgbClr val="CC3300"/>
                    </a:solidFill>
                    <a:latin typeface="Times New Roman" panose="02020603050405020304" pitchFamily="18" charset="0"/>
                    <a:cs typeface="Times New Roman" panose="02020603050405020304" pitchFamily="18" charset="0"/>
                  </a:rPr>
                  <a:t>0.0394</a:t>
                </a:r>
                <a:r>
                  <a:rPr lang="en-US" sz="2000" dirty="0" smtClean="0">
                    <a:latin typeface="Times New Roman" panose="02020603050405020304" pitchFamily="18" charset="0"/>
                    <a:cs typeface="Times New Roman" panose="02020603050405020304" pitchFamily="18" charset="0"/>
                  </a:rPr>
                  <a:t>.</a:t>
                </a:r>
              </a:p>
              <a:p>
                <a:pPr lvl="7" algn="just"/>
                <a:endParaRPr lang="en-US" sz="800" dirty="0">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Recall that entropy of OPTH data set, we have calculated as </a:t>
                </a:r>
                <a:r>
                  <a:rPr lang="en-US" sz="2000" i="1" dirty="0">
                    <a:solidFill>
                      <a:srgbClr val="0B5ED7"/>
                    </a:solidFill>
                    <a:latin typeface="Times New Roman" panose="02020603050405020304" pitchFamily="18" charset="0"/>
                    <a:cs typeface="Times New Roman" panose="02020603050405020304" pitchFamily="18" charset="0"/>
                  </a:rPr>
                  <a:t>E(OPTH) = </a:t>
                </a:r>
                <a:r>
                  <a:rPr lang="en-US" sz="2000" b="1" dirty="0" smtClean="0">
                    <a:solidFill>
                      <a:srgbClr val="CC3300"/>
                    </a:solidFill>
                    <a:latin typeface="Times New Roman" panose="02020603050405020304" pitchFamily="18" charset="0"/>
                    <a:cs typeface="Times New Roman" panose="02020603050405020304" pitchFamily="18" charset="0"/>
                  </a:rPr>
                  <a:t>1.3261 </a:t>
                </a:r>
              </a:p>
              <a:p>
                <a:pPr marL="0" indent="0" algn="just">
                  <a:buNone/>
                </a:pPr>
                <a:r>
                  <a:rPr lang="en-US" sz="1800" i="1" dirty="0">
                    <a:latin typeface="Times New Roman" panose="02020603050405020304" pitchFamily="18" charset="0"/>
                    <a:cs typeface="Times New Roman" panose="02020603050405020304" pitchFamily="18" charset="0"/>
                  </a:rPr>
                  <a:t> </a:t>
                </a:r>
                <a:r>
                  <a:rPr lang="en-US" sz="1800" i="1" dirty="0" smtClean="0">
                    <a:latin typeface="Times New Roman" panose="02020603050405020304" pitchFamily="18" charset="0"/>
                    <a:cs typeface="Times New Roman" panose="02020603050405020304" pitchFamily="18" charset="0"/>
                  </a:rPr>
                  <a:t>    </a:t>
                </a:r>
                <a:r>
                  <a:rPr lang="en-US" sz="1800" i="1" dirty="0" smtClean="0">
                    <a:solidFill>
                      <a:srgbClr val="0B5ED7"/>
                    </a:solidFill>
                    <a:latin typeface="Times New Roman" panose="02020603050405020304" pitchFamily="18" charset="0"/>
                    <a:cs typeface="Times New Roman" panose="02020603050405020304" pitchFamily="18" charset="0"/>
                  </a:rPr>
                  <a:t>(see Slide #49)</a:t>
                </a:r>
                <a:endParaRPr lang="en-US" sz="1800" i="1" dirty="0">
                  <a:solidFill>
                    <a:srgbClr val="0B5ED7"/>
                  </a:solidFill>
                  <a:latin typeface="Times New Roman" panose="02020603050405020304" pitchFamily="18" charset="0"/>
                  <a:cs typeface="Times New Roman" panose="02020603050405020304" pitchFamily="18" charset="0"/>
                </a:endParaRPr>
              </a:p>
              <a:p>
                <a:pPr algn="just"/>
                <a:endParaRPr lang="en-US" sz="1800" dirty="0" smtClean="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6" y="1398495"/>
                <a:ext cx="8229600" cy="4607451"/>
              </a:xfrm>
              <a:blipFill rotWithShape="1">
                <a:blip r:embed="rId2"/>
                <a:stretch>
                  <a:fillRect l="-741" t="-661" r="-1630" b="-12302"/>
                </a:stretch>
              </a:blipFill>
            </p:spPr>
            <p:txBody>
              <a:bodyPr/>
              <a:lstStyle/>
              <a:p>
                <a:r>
                  <a:rPr lang="en-US">
                    <a:noFill/>
                  </a:rPr>
                  <a:t> </a:t>
                </a:r>
              </a:p>
            </p:txBody>
          </p:sp>
        </mc:Fallback>
      </mc:AlternateContent>
      <p:sp>
        <p:nvSpPr>
          <p:cNvPr id="4" name="Date Placeholder 3"/>
          <p:cNvSpPr>
            <a:spLocks noGrp="1"/>
          </p:cNvSpPr>
          <p:nvPr>
            <p:ph type="dt" sz="half" idx="10"/>
          </p:nvPr>
        </p:nvSpPr>
        <p:spPr>
          <a:xfrm>
            <a:off x="457206" y="6449376"/>
            <a:ext cx="2133600" cy="408624"/>
          </a:xfrm>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61</a:t>
            </a:fld>
            <a:endParaRPr lang="en-IN" dirty="0">
              <a:solidFill>
                <a:srgbClr val="04617B">
                  <a:shade val="90000"/>
                </a:srgbClr>
              </a:solidFill>
            </a:endParaRPr>
          </a:p>
        </p:txBody>
      </p:sp>
      <p:sp>
        <p:nvSpPr>
          <p:cNvPr id="8" name="Title 1"/>
          <p:cNvSpPr>
            <a:spLocks noGrp="1"/>
          </p:cNvSpPr>
          <p:nvPr>
            <p:ph type="title"/>
          </p:nvPr>
        </p:nvSpPr>
        <p:spPr>
          <a:xfrm>
            <a:off x="364608" y="263146"/>
            <a:ext cx="8229600" cy="802594"/>
          </a:xfrm>
        </p:spPr>
        <p:txBody>
          <a:bodyPr>
            <a:normAutofit/>
          </a:bodyPr>
          <a:lstStyle/>
          <a:p>
            <a:r>
              <a:rPr lang="en-US" sz="4000" dirty="0" smtClean="0">
                <a:solidFill>
                  <a:srgbClr val="A50021"/>
                </a:solidFill>
                <a:latin typeface="Times New Roman" pitchFamily="18" charset="0"/>
                <a:cs typeface="Times New Roman" pitchFamily="18" charset="0"/>
              </a:rPr>
              <a:t>Information </a:t>
            </a:r>
            <a:r>
              <a:rPr lang="en-US" sz="4000" dirty="0">
                <a:solidFill>
                  <a:srgbClr val="A50021"/>
                </a:solidFill>
                <a:latin typeface="Times New Roman" pitchFamily="18" charset="0"/>
                <a:cs typeface="Times New Roman" pitchFamily="18" charset="0"/>
              </a:rPr>
              <a:t>G</a:t>
            </a:r>
            <a:r>
              <a:rPr lang="en-US" sz="4000" dirty="0" smtClean="0">
                <a:solidFill>
                  <a:srgbClr val="A50021"/>
                </a:solidFill>
                <a:latin typeface="Times New Roman" pitchFamily="18" charset="0"/>
                <a:cs typeface="Times New Roman" pitchFamily="18" charset="0"/>
              </a:rPr>
              <a:t>ain Calculation</a:t>
            </a:r>
            <a:endParaRPr lang="en-US" sz="4000"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val="341315693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7714" y="1237862"/>
                <a:ext cx="8229600" cy="5112327"/>
              </a:xfrm>
            </p:spPr>
            <p:txBody>
              <a:bodyPr>
                <a:normAutofit/>
              </a:bodyPr>
              <a:lstStyle/>
              <a:p>
                <a:pPr marL="0" indent="0">
                  <a:buNone/>
                </a:pPr>
                <a:r>
                  <a:rPr lang="en-US" sz="2000" b="1" dirty="0" smtClean="0">
                    <a:solidFill>
                      <a:srgbClr val="0B5ED7"/>
                    </a:solidFill>
                    <a:latin typeface="Times New Roman" panose="02020603050405020304" pitchFamily="18" charset="0"/>
                    <a:cs typeface="Times New Roman" panose="02020603050405020304" pitchFamily="18" charset="0"/>
                  </a:rPr>
                  <a:t>Example 9.11 : Information gain on splitting OPTH</a:t>
                </a:r>
              </a:p>
              <a:p>
                <a:pPr algn="just"/>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smtClean="0">
                    <a:solidFill>
                      <a:srgbClr val="0B5ED7"/>
                    </a:solidFill>
                    <a:latin typeface="Times New Roman" panose="02020603050405020304" pitchFamily="18" charset="0"/>
                    <a:cs typeface="Times New Roman" panose="02020603050405020304" pitchFamily="18" charset="0"/>
                  </a:rPr>
                  <a:t>     </a:t>
                </a:r>
              </a:p>
              <a:p>
                <a:pPr marL="0" indent="0" algn="just">
                  <a:buNone/>
                </a:pPr>
                <a:r>
                  <a:rPr lang="en-US" sz="1800" dirty="0">
                    <a:solidFill>
                      <a:srgbClr val="0B5ED7"/>
                    </a:solidFill>
                    <a:latin typeface="Times New Roman" panose="02020603050405020304" pitchFamily="18" charset="0"/>
                    <a:cs typeface="Times New Roman" panose="02020603050405020304" pitchFamily="18" charset="0"/>
                  </a:rPr>
                  <a:t> </a:t>
                </a:r>
                <a:r>
                  <a:rPr lang="en-US" sz="1800" dirty="0" smtClean="0">
                    <a:solidFill>
                      <a:srgbClr val="0B5ED7"/>
                    </a:solidFill>
                    <a:latin typeface="Times New Roman" panose="02020603050405020304" pitchFamily="18" charset="0"/>
                    <a:cs typeface="Times New Roman" panose="02020603050405020304" pitchFamily="18" charset="0"/>
                  </a:rPr>
                  <a:t>   Training set: </a:t>
                </a:r>
                <a14:m>
                  <m:oMath xmlns:m="http://schemas.openxmlformats.org/officeDocument/2006/math">
                    <m:sSub>
                      <m:sSubPr>
                        <m:ctrlPr>
                          <a:rPr lang="en-US" sz="1800" i="1">
                            <a:solidFill>
                              <a:srgbClr val="0B5ED7"/>
                            </a:solidFill>
                            <a:latin typeface="Cambria Math"/>
                          </a:rPr>
                        </m:ctrlPr>
                      </m:sSubPr>
                      <m:e>
                        <m:r>
                          <a:rPr lang="en-US" sz="1800" i="1">
                            <a:solidFill>
                              <a:srgbClr val="0B5ED7"/>
                            </a:solidFill>
                            <a:latin typeface="Cambria Math" panose="02040503050406030204" pitchFamily="18" charset="0"/>
                          </a:rPr>
                          <m:t>𝐷</m:t>
                        </m:r>
                      </m:e>
                      <m:sub>
                        <m:r>
                          <a:rPr lang="en-US" sz="1800" i="1">
                            <a:solidFill>
                              <a:srgbClr val="0B5ED7"/>
                            </a:solidFill>
                            <a:latin typeface="Cambria Math" panose="02040503050406030204" pitchFamily="18" charset="0"/>
                          </a:rPr>
                          <m:t>1</m:t>
                        </m:r>
                      </m:sub>
                    </m:sSub>
                  </m:oMath>
                </a14:m>
                <a:r>
                  <a:rPr lang="en-US" sz="1800" dirty="0" smtClean="0">
                    <a:solidFill>
                      <a:srgbClr val="0B5ED7"/>
                    </a:solidFill>
                    <a:latin typeface="Times New Roman" panose="02020603050405020304" pitchFamily="18" charset="0"/>
                    <a:cs typeface="Times New Roman" panose="02020603050405020304" pitchFamily="18" charset="0"/>
                  </a:rPr>
                  <a:t>(Age = 1)</a:t>
                </a:r>
                <a:endParaRPr lang="en-US" sz="1800"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8838" y="1237862"/>
                <a:ext cx="8425339" cy="5112327"/>
              </a:xfrm>
              <a:blipFill rotWithShape="1">
                <a:blip r:embed="rId2"/>
                <a:stretch>
                  <a:fillRect l="-796" t="-596"/>
                </a:stretch>
              </a:blipFill>
            </p:spPr>
            <p:txBody>
              <a:bodyPr/>
              <a:lstStyle/>
              <a:p>
                <a:r>
                  <a:rPr lang="en-IN">
                    <a:noFill/>
                  </a:rPr>
                  <a:t> </a:t>
                </a:r>
              </a:p>
            </p:txBody>
          </p:sp>
        </mc:Fallback>
      </mc:AlternateContent>
      <p:sp>
        <p:nvSpPr>
          <p:cNvPr id="4" name="Date Placeholder 3"/>
          <p:cNvSpPr>
            <a:spLocks noGrp="1"/>
          </p:cNvSpPr>
          <p:nvPr>
            <p:ph type="dt" sz="half" idx="10"/>
          </p:nvPr>
        </p:nvSpPr>
        <p:spPr>
          <a:xfrm>
            <a:off x="457206" y="6449376"/>
            <a:ext cx="2133600" cy="408624"/>
          </a:xfrm>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62</a:t>
            </a:fld>
            <a:endParaRPr lang="en-IN" dirty="0">
              <a:solidFill>
                <a:srgbClr val="04617B">
                  <a:shade val="90000"/>
                </a:srgbClr>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670540452"/>
              </p:ext>
            </p:extLst>
          </p:nvPr>
        </p:nvGraphicFramePr>
        <p:xfrm>
          <a:off x="810015" y="2779813"/>
          <a:ext cx="4758939" cy="3291840"/>
        </p:xfrm>
        <a:graphic>
          <a:graphicData uri="http://schemas.openxmlformats.org/drawingml/2006/table">
            <a:tbl>
              <a:tblPr firstRow="1" bandRow="1">
                <a:tableStyleId>{2D5ABB26-0587-4C30-8999-92F81FD0307C}</a:tableStyleId>
              </a:tblPr>
              <a:tblGrid>
                <a:gridCol w="568334">
                  <a:extLst>
                    <a:ext uri="{9D8B030D-6E8A-4147-A177-3AD203B41FA5}">
                      <a16:colId xmlns:a16="http://schemas.microsoft.com/office/drawing/2014/main" xmlns="" val="20000"/>
                    </a:ext>
                  </a:extLst>
                </a:gridCol>
                <a:gridCol w="1121508">
                  <a:extLst>
                    <a:ext uri="{9D8B030D-6E8A-4147-A177-3AD203B41FA5}">
                      <a16:colId xmlns:a16="http://schemas.microsoft.com/office/drawing/2014/main" xmlns="" val="20001"/>
                    </a:ext>
                  </a:extLst>
                </a:gridCol>
                <a:gridCol w="1360602">
                  <a:extLst>
                    <a:ext uri="{9D8B030D-6E8A-4147-A177-3AD203B41FA5}">
                      <a16:colId xmlns:a16="http://schemas.microsoft.com/office/drawing/2014/main" xmlns="" val="20002"/>
                    </a:ext>
                  </a:extLst>
                </a:gridCol>
                <a:gridCol w="1018365">
                  <a:extLst>
                    <a:ext uri="{9D8B030D-6E8A-4147-A177-3AD203B41FA5}">
                      <a16:colId xmlns:a16="http://schemas.microsoft.com/office/drawing/2014/main" xmlns="" val="20003"/>
                    </a:ext>
                  </a:extLst>
                </a:gridCol>
                <a:gridCol w="690130">
                  <a:extLst>
                    <a:ext uri="{9D8B030D-6E8A-4147-A177-3AD203B41FA5}">
                      <a16:colId xmlns:a16="http://schemas.microsoft.com/office/drawing/2014/main" xmlns="" val="20004"/>
                    </a:ext>
                  </a:extLst>
                </a:gridCol>
              </a:tblGrid>
              <a:tr h="358344">
                <a:tc>
                  <a:txBody>
                    <a:bodyPr/>
                    <a:lstStyle/>
                    <a:p>
                      <a:r>
                        <a:rPr lang="en-US" dirty="0" smtClean="0">
                          <a:solidFill>
                            <a:srgbClr val="0B5ED7"/>
                          </a:solidFill>
                          <a:latin typeface="Times New Roman" panose="02020603050405020304" pitchFamily="18" charset="0"/>
                          <a:cs typeface="Times New Roman" panose="02020603050405020304" pitchFamily="18" charset="0"/>
                        </a:rPr>
                        <a:t>Age</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Eye-sight</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Astigmatism</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Use type</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Class</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6"/>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7"/>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8"/>
                  </a:ext>
                </a:extLst>
              </a:tr>
            </a:tbl>
          </a:graphicData>
        </a:graphic>
      </p:graphicFrame>
      <p:sp>
        <p:nvSpPr>
          <p:cNvPr id="8" name="Title 1"/>
          <p:cNvSpPr>
            <a:spLocks noGrp="1"/>
          </p:cNvSpPr>
          <p:nvPr>
            <p:ph type="title"/>
          </p:nvPr>
        </p:nvSpPr>
        <p:spPr>
          <a:xfrm>
            <a:off x="364608" y="91024"/>
            <a:ext cx="8229600" cy="802594"/>
          </a:xfrm>
        </p:spPr>
        <p:txBody>
          <a:bodyPr>
            <a:normAutofit/>
          </a:bodyPr>
          <a:lstStyle/>
          <a:p>
            <a:r>
              <a:rPr lang="en-US" sz="4000" dirty="0" smtClean="0">
                <a:solidFill>
                  <a:srgbClr val="A50021"/>
                </a:solidFill>
                <a:latin typeface="Times New Roman" pitchFamily="18" charset="0"/>
                <a:cs typeface="Times New Roman" pitchFamily="18" charset="0"/>
              </a:rPr>
              <a:t>Information </a:t>
            </a:r>
            <a:r>
              <a:rPr lang="en-US" sz="4000" dirty="0">
                <a:solidFill>
                  <a:srgbClr val="A50021"/>
                </a:solidFill>
                <a:latin typeface="Times New Roman" pitchFamily="18" charset="0"/>
                <a:cs typeface="Times New Roman" pitchFamily="18" charset="0"/>
              </a:rPr>
              <a:t>G</a:t>
            </a:r>
            <a:r>
              <a:rPr lang="en-US" sz="4000" dirty="0" smtClean="0">
                <a:solidFill>
                  <a:srgbClr val="A50021"/>
                </a:solidFill>
                <a:latin typeface="Times New Roman" pitchFamily="18" charset="0"/>
                <a:cs typeface="Times New Roman" pitchFamily="18" charset="0"/>
              </a:rPr>
              <a:t>ain Calculation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5663999" y="3691898"/>
                <a:ext cx="3304033" cy="1547027"/>
              </a:xfrm>
              <a:prstGeom prst="rect">
                <a:avLst/>
              </a:prstGeom>
            </p:spPr>
            <p:txBody>
              <a:bodyPr wrap="square">
                <a:spAutoFit/>
              </a:bodyPr>
              <a:lstStyle/>
              <a:p>
                <a:pPr algn="just"/>
                <a14:m>
                  <m:oMath xmlns:m="http://schemas.openxmlformats.org/officeDocument/2006/math">
                    <m:sSub>
                      <m:sSubPr>
                        <m:ctrlPr>
                          <a:rPr lang="en-US" i="1" smtClean="0">
                            <a:solidFill>
                              <a:srgbClr val="0B5ED7"/>
                            </a:solidFill>
                            <a:latin typeface="Cambria Math"/>
                          </a:rPr>
                        </m:ctrlPr>
                      </m:sSubPr>
                      <m:e>
                        <m:r>
                          <a:rPr lang="en-US" i="1">
                            <a:solidFill>
                              <a:srgbClr val="0B5ED7"/>
                            </a:solidFill>
                            <a:latin typeface="Cambria Math" panose="02040503050406030204" pitchFamily="18" charset="0"/>
                          </a:rPr>
                          <m:t>𝐸</m:t>
                        </m:r>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1</m:t>
                        </m:r>
                      </m:sub>
                    </m:sSub>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oMath>
                </a14:m>
                <a:r>
                  <a:rPr lang="en-US"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oMath>
                </a14:m>
                <a:r>
                  <a:rPr lang="en-US" dirty="0">
                    <a:solidFill>
                      <a:srgbClr val="0B5ED7"/>
                    </a:solidFill>
                    <a:latin typeface="Times New Roman" panose="02020603050405020304" pitchFamily="18" charset="0"/>
                    <a:cs typeface="Times New Roman" panose="02020603050405020304" pitchFamily="18" charset="0"/>
                  </a:rPr>
                  <a:t>)</a:t>
                </a:r>
              </a:p>
              <a:p>
                <a:pPr marL="1252728" lvl="4" indent="0" algn="just">
                  <a:buNone/>
                </a:pPr>
                <a14:m>
                  <m:oMath xmlns:m="http://schemas.openxmlformats.org/officeDocument/2006/math">
                    <m:r>
                      <a:rPr lang="en-US" i="1">
                        <a:solidFill>
                          <a:srgbClr val="0B5ED7"/>
                        </a:solidFill>
                        <a:latin typeface="Cambria Math" panose="02040503050406030204" pitchFamily="18" charset="0"/>
                      </a:rPr>
                      <m:t>−</m:t>
                    </m:r>
                  </m:oMath>
                </a14:m>
                <a:r>
                  <a:rPr lang="en-US" i="1"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4</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4</m:t>
                        </m:r>
                      </m:num>
                      <m:den>
                        <m:r>
                          <a:rPr lang="en-US" i="1">
                            <a:solidFill>
                              <a:srgbClr val="0B5ED7"/>
                            </a:solidFill>
                            <a:latin typeface="Cambria Math" panose="02040503050406030204" pitchFamily="18" charset="0"/>
                          </a:rPr>
                          <m:t>8</m:t>
                        </m:r>
                      </m:den>
                    </m:f>
                  </m:oMath>
                </a14:m>
                <a:r>
                  <a:rPr lang="en-US" dirty="0">
                    <a:solidFill>
                      <a:srgbClr val="0B5ED7"/>
                    </a:solidFill>
                    <a:latin typeface="Times New Roman" panose="02020603050405020304" pitchFamily="18" charset="0"/>
                    <a:cs typeface="Times New Roman" panose="02020603050405020304" pitchFamily="18" charset="0"/>
                  </a:rPr>
                  <a:t>) </a:t>
                </a:r>
                <a:r>
                  <a:rPr lang="en-US" b="1" dirty="0">
                    <a:solidFill>
                      <a:srgbClr val="0B5ED7"/>
                    </a:solidFill>
                    <a:latin typeface="Times New Roman" panose="02020603050405020304" pitchFamily="18" charset="0"/>
                    <a:cs typeface="Times New Roman" panose="02020603050405020304" pitchFamily="18" charset="0"/>
                  </a:rPr>
                  <a:t>= </a:t>
                </a:r>
                <a:r>
                  <a:rPr lang="en-US" b="1" dirty="0" smtClean="0">
                    <a:solidFill>
                      <a:srgbClr val="0B5ED7"/>
                    </a:solidFill>
                    <a:latin typeface="Times New Roman" panose="02020603050405020304" pitchFamily="18" charset="0"/>
                    <a:cs typeface="Times New Roman" panose="02020603050405020304" pitchFamily="18" charset="0"/>
                  </a:rPr>
                  <a:t>1.5</a:t>
                </a:r>
              </a:p>
              <a:p>
                <a:pPr marL="1252728" lvl="4" indent="0" algn="just">
                  <a:buNone/>
                </a:pPr>
                <a:endParaRPr lang="en-US" dirty="0">
                  <a:solidFill>
                    <a:srgbClr val="0B5ED7"/>
                  </a:solidFill>
                  <a:latin typeface="Times New Roman" panose="02020603050405020304" pitchFamily="18" charset="0"/>
                  <a:cs typeface="Times New Roman" panose="02020603050405020304" pitchFamily="18" charset="0"/>
                </a:endParaRPr>
              </a:p>
              <a:p>
                <a:pPr marL="0" lvl="4" algn="just">
                  <a:buNone/>
                </a:pPr>
                <a14:m>
                  <m:oMath xmlns:m="http://schemas.openxmlformats.org/officeDocument/2006/math">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𝐸</m:t>
                        </m:r>
                      </m:e>
                      <m:sub>
                        <m:r>
                          <a:rPr lang="en-US" i="1">
                            <a:solidFill>
                              <a:srgbClr val="0B5ED7"/>
                            </a:solidFill>
                            <a:latin typeface="Cambria Math" panose="02040503050406030204" pitchFamily="18" charset="0"/>
                          </a:rPr>
                          <m:t>𝐴𝑔𝑒</m:t>
                        </m:r>
                      </m:sub>
                    </m:sSub>
                    <m:sSub>
                      <m:sSubPr>
                        <m:ctrlPr>
                          <a:rPr lang="en-US" i="1">
                            <a:solidFill>
                              <a:srgbClr val="0B5ED7"/>
                            </a:solidFill>
                            <a:latin typeface="Cambria Math"/>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1</m:t>
                        </m:r>
                      </m:sub>
                    </m:sSub>
                    <m:r>
                      <a:rPr lang="en-US" i="1">
                        <a:solidFill>
                          <a:srgbClr val="0B5ED7"/>
                        </a:solidFill>
                        <a:latin typeface="Cambria Math" panose="02040503050406030204" pitchFamily="18" charset="0"/>
                      </a:rPr>
                      <m:t>)= </m:t>
                    </m:r>
                  </m:oMath>
                </a14:m>
                <a:r>
                  <a:rPr lang="en-US" i="1"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24</m:t>
                        </m:r>
                      </m:den>
                    </m:f>
                  </m:oMath>
                </a14:m>
                <a:r>
                  <a:rPr lang="en-US" i="1" dirty="0">
                    <a:solidFill>
                      <a:srgbClr val="0B5ED7"/>
                    </a:solidFill>
                    <a:latin typeface="Times New Roman" panose="02020603050405020304" pitchFamily="18" charset="0"/>
                    <a:cs typeface="Times New Roman" panose="02020603050405020304" pitchFamily="18" charset="0"/>
                  </a:rPr>
                  <a:t> </a:t>
                </a:r>
                <a:r>
                  <a:rPr lang="en-US" dirty="0" smtClean="0">
                    <a:solidFill>
                      <a:srgbClr val="0B5ED7"/>
                    </a:solidFill>
                    <a:latin typeface="Times New Roman" panose="02020603050405020304" pitchFamily="18" charset="0"/>
                    <a:cs typeface="Times New Roman" panose="02020603050405020304" pitchFamily="18" charset="0"/>
                  </a:rPr>
                  <a:t>× </a:t>
                </a:r>
                <a:r>
                  <a:rPr lang="en-US" dirty="0">
                    <a:solidFill>
                      <a:srgbClr val="0B5ED7"/>
                    </a:solidFill>
                    <a:latin typeface="Times New Roman" panose="02020603050405020304" pitchFamily="18" charset="0"/>
                    <a:cs typeface="Times New Roman" panose="02020603050405020304" pitchFamily="18" charset="0"/>
                  </a:rPr>
                  <a:t>1.5 </a:t>
                </a:r>
                <a:r>
                  <a:rPr lang="en-US" b="1" dirty="0">
                    <a:solidFill>
                      <a:srgbClr val="0B5ED7"/>
                    </a:solidFill>
                    <a:latin typeface="Times New Roman" panose="02020603050405020304" pitchFamily="18" charset="0"/>
                    <a:cs typeface="Times New Roman" panose="02020603050405020304" pitchFamily="18" charset="0"/>
                  </a:rPr>
                  <a:t>= 0.5000</a:t>
                </a:r>
              </a:p>
            </p:txBody>
          </p:sp>
        </mc:Choice>
        <mc:Fallback xmlns="">
          <p:sp>
            <p:nvSpPr>
              <p:cNvPr id="2" name="Rectangle 1"/>
              <p:cNvSpPr>
                <a:spLocks noRot="1" noChangeAspect="1" noMove="1" noResize="1" noEditPoints="1" noAdjustHandles="1" noChangeArrowheads="1" noChangeShapeType="1" noTextEdit="1"/>
              </p:cNvSpPr>
              <p:nvPr/>
            </p:nvSpPr>
            <p:spPr>
              <a:xfrm>
                <a:off x="5798715" y="3691897"/>
                <a:ext cx="3382619" cy="1547027"/>
              </a:xfrm>
              <a:prstGeom prst="rect">
                <a:avLst/>
              </a:prstGeom>
              <a:blipFill rotWithShape="1">
                <a:blip r:embed="rId3"/>
                <a:stretch>
                  <a:fillRect b="-1581"/>
                </a:stretch>
              </a:blipFill>
            </p:spPr>
            <p:txBody>
              <a:bodyPr/>
              <a:lstStyle/>
              <a:p>
                <a:r>
                  <a:rPr lang="en-IN">
                    <a:noFill/>
                  </a:rPr>
                  <a:t> </a:t>
                </a:r>
              </a:p>
            </p:txBody>
          </p:sp>
        </mc:Fallback>
      </mc:AlternateContent>
    </p:spTree>
    <p:extLst>
      <p:ext uri="{BB962C8B-B14F-4D97-AF65-F5344CB8AC3E}">
        <p14:creationId xmlns:p14="http://schemas.microsoft.com/office/powerpoint/2010/main" val="37568450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522125457"/>
              </p:ext>
            </p:extLst>
          </p:nvPr>
        </p:nvGraphicFramePr>
        <p:xfrm>
          <a:off x="668237" y="1865378"/>
          <a:ext cx="5281007" cy="3337560"/>
        </p:xfrm>
        <a:graphic>
          <a:graphicData uri="http://schemas.openxmlformats.org/drawingml/2006/table">
            <a:tbl>
              <a:tblPr firstRow="1" bandRow="1">
                <a:tableStyleId>{2D5ABB26-0587-4C30-8999-92F81FD0307C}</a:tableStyleId>
              </a:tblPr>
              <a:tblGrid>
                <a:gridCol w="615561">
                  <a:extLst>
                    <a:ext uri="{9D8B030D-6E8A-4147-A177-3AD203B41FA5}">
                      <a16:colId xmlns:a16="http://schemas.microsoft.com/office/drawing/2014/main" xmlns="" val="20000"/>
                    </a:ext>
                  </a:extLst>
                </a:gridCol>
                <a:gridCol w="1209523">
                  <a:extLst>
                    <a:ext uri="{9D8B030D-6E8A-4147-A177-3AD203B41FA5}">
                      <a16:colId xmlns:a16="http://schemas.microsoft.com/office/drawing/2014/main" xmlns="" val="20001"/>
                    </a:ext>
                  </a:extLst>
                </a:gridCol>
                <a:gridCol w="1511903">
                  <a:extLst>
                    <a:ext uri="{9D8B030D-6E8A-4147-A177-3AD203B41FA5}">
                      <a16:colId xmlns:a16="http://schemas.microsoft.com/office/drawing/2014/main" xmlns="" val="20002"/>
                    </a:ext>
                  </a:extLst>
                </a:gridCol>
                <a:gridCol w="1136391">
                  <a:extLst>
                    <a:ext uri="{9D8B030D-6E8A-4147-A177-3AD203B41FA5}">
                      <a16:colId xmlns:a16="http://schemas.microsoft.com/office/drawing/2014/main" xmlns="" val="20003"/>
                    </a:ext>
                  </a:extLst>
                </a:gridCol>
                <a:gridCol w="807629">
                  <a:extLst>
                    <a:ext uri="{9D8B030D-6E8A-4147-A177-3AD203B41FA5}">
                      <a16:colId xmlns:a16="http://schemas.microsoft.com/office/drawing/2014/main" xmlns="" val="20004"/>
                    </a:ext>
                  </a:extLst>
                </a:gridCol>
              </a:tblGrid>
              <a:tr h="370840">
                <a:tc>
                  <a:txBody>
                    <a:bodyPr/>
                    <a:lstStyle/>
                    <a:p>
                      <a:r>
                        <a:rPr lang="en-US" dirty="0" smtClean="0">
                          <a:solidFill>
                            <a:srgbClr val="0B5ED7"/>
                          </a:solidFill>
                          <a:latin typeface="Times New Roman" panose="02020603050405020304" pitchFamily="18" charset="0"/>
                          <a:cs typeface="Times New Roman" panose="02020603050405020304" pitchFamily="18" charset="0"/>
                        </a:rPr>
                        <a:t>Age</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Eye-sight</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Astigmatism</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Use type</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Class</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7"/>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63</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562282" y="1331483"/>
                <a:ext cx="5703070" cy="369332"/>
              </a:xfrm>
              <a:prstGeom prst="rect">
                <a:avLst/>
              </a:prstGeom>
            </p:spPr>
            <p:txBody>
              <a:bodyPr wrap="square">
                <a:spAutoFit/>
              </a:bodyPr>
              <a:lstStyle/>
              <a:p>
                <a:pPr algn="just"/>
                <a:r>
                  <a:rPr lang="en-US" dirty="0" smtClean="0">
                    <a:solidFill>
                      <a:srgbClr val="0B5ED7"/>
                    </a:solidFill>
                    <a:latin typeface="Times New Roman" panose="02020603050405020304" pitchFamily="18" charset="0"/>
                    <a:cs typeface="Times New Roman" panose="02020603050405020304" pitchFamily="18" charset="0"/>
                  </a:rPr>
                  <a:t>Training set: </a:t>
                </a:r>
                <a14:m>
                  <m:oMath xmlns:m="http://schemas.openxmlformats.org/officeDocument/2006/math">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𝐷</m:t>
                        </m:r>
                      </m:e>
                      <m:sub>
                        <m:r>
                          <a:rPr lang="en-US" b="0" i="1" smtClean="0">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(Age = </a:t>
                </a: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575656" y="1331483"/>
                <a:ext cx="5838716" cy="369332"/>
              </a:xfrm>
              <a:prstGeom prst="rect">
                <a:avLst/>
              </a:prstGeom>
              <a:blipFill rotWithShape="1">
                <a:blip r:embed="rId2"/>
                <a:stretch>
                  <a:fillRect l="-835" t="-8197" b="-24590"/>
                </a:stretch>
              </a:blipFill>
            </p:spPr>
            <p:txBody>
              <a:bodyPr/>
              <a:lstStyle/>
              <a:p>
                <a:r>
                  <a:rPr lang="en-IN">
                    <a:noFill/>
                  </a:rPr>
                  <a:t> </a:t>
                </a:r>
              </a:p>
            </p:txBody>
          </p:sp>
        </mc:Fallback>
      </mc:AlternateContent>
      <p:sp>
        <p:nvSpPr>
          <p:cNvPr id="8" name="Title 1"/>
          <p:cNvSpPr>
            <a:spLocks noGrp="1"/>
          </p:cNvSpPr>
          <p:nvPr>
            <p:ph type="title"/>
          </p:nvPr>
        </p:nvSpPr>
        <p:spPr>
          <a:xfrm>
            <a:off x="364608" y="91024"/>
            <a:ext cx="8229600" cy="802594"/>
          </a:xfrm>
        </p:spPr>
        <p:txBody>
          <a:bodyPr>
            <a:normAutofit/>
          </a:bodyPr>
          <a:lstStyle/>
          <a:p>
            <a:r>
              <a:rPr lang="en-US" sz="4000" dirty="0" smtClean="0">
                <a:solidFill>
                  <a:srgbClr val="A50021"/>
                </a:solidFill>
                <a:latin typeface="Times New Roman" pitchFamily="18" charset="0"/>
                <a:cs typeface="Times New Roman" pitchFamily="18" charset="0"/>
              </a:rPr>
              <a:t>Calculating Information </a:t>
            </a:r>
            <a:r>
              <a:rPr lang="en-US" sz="4000" dirty="0">
                <a:solidFill>
                  <a:srgbClr val="A50021"/>
                </a:solidFill>
                <a:latin typeface="Times New Roman" pitchFamily="18" charset="0"/>
                <a:cs typeface="Times New Roman" pitchFamily="18" charset="0"/>
              </a:rPr>
              <a:t>G</a:t>
            </a:r>
            <a:r>
              <a:rPr lang="en-US" sz="4000" dirty="0" smtClean="0">
                <a:solidFill>
                  <a:srgbClr val="A50021"/>
                </a:solidFill>
                <a:latin typeface="Times New Roman" pitchFamily="18" charset="0"/>
                <a:cs typeface="Times New Roman" pitchFamily="18" charset="0"/>
              </a:rPr>
              <a:t>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2692727" y="5312604"/>
                <a:ext cx="6186851" cy="1435521"/>
              </a:xfrm>
              <a:prstGeom prst="rect">
                <a:avLst/>
              </a:prstGeom>
            </p:spPr>
            <p:txBody>
              <a:bodyPr wrap="square">
                <a:spAutoFit/>
              </a:bodyPr>
              <a:lstStyle/>
              <a:p>
                <a:pPr algn="just">
                  <a:buClr>
                    <a:schemeClr val="tx2">
                      <a:lumMod val="60000"/>
                      <a:lumOff val="40000"/>
                    </a:schemeClr>
                  </a:buClr>
                </a:pPr>
                <a14:m>
                  <m:oMath xmlns:m="http://schemas.openxmlformats.org/officeDocument/2006/math">
                    <m:sSub>
                      <m:sSubPr>
                        <m:ctrlPr>
                          <a:rPr lang="en-US" i="1" smtClean="0">
                            <a:solidFill>
                              <a:srgbClr val="0B5ED7"/>
                            </a:solidFill>
                            <a:latin typeface="Cambria Math"/>
                          </a:rPr>
                        </m:ctrlPr>
                      </m:sSubPr>
                      <m:e>
                        <m:r>
                          <a:rPr lang="en-US" i="1">
                            <a:solidFill>
                              <a:srgbClr val="0B5ED7"/>
                            </a:solidFill>
                            <a:latin typeface="Cambria Math" panose="02040503050406030204" pitchFamily="18" charset="0"/>
                          </a:rPr>
                          <m:t>𝐸</m:t>
                        </m:r>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2</m:t>
                        </m:r>
                      </m:sub>
                    </m:sSub>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oMath>
                </a14:m>
                <a:r>
                  <a:rPr lang="en-US" dirty="0">
                    <a:solidFill>
                      <a:srgbClr val="0B5ED7"/>
                    </a:solidFill>
                  </a:rPr>
                  <a:t>) </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oMath>
                </a14:m>
                <a:r>
                  <a:rPr lang="en-US" dirty="0" smtClean="0">
                    <a:solidFill>
                      <a:srgbClr val="0B5ED7"/>
                    </a:solidFill>
                  </a:rPr>
                  <a:t>) </a:t>
                </a:r>
                <a14:m>
                  <m:oMath xmlns:m="http://schemas.openxmlformats.org/officeDocument/2006/math">
                    <m:r>
                      <a:rPr lang="en-US" i="1">
                        <a:solidFill>
                          <a:srgbClr val="0B5ED7"/>
                        </a:solidFill>
                        <a:latin typeface="Cambria Math" panose="02040503050406030204" pitchFamily="18" charset="0"/>
                      </a:rPr>
                      <m:t>−</m:t>
                    </m:r>
                  </m:oMath>
                </a14:m>
                <a:r>
                  <a:rPr lang="en-US" i="1" dirty="0">
                    <a:solidFill>
                      <a:srgbClr val="0B5ED7"/>
                    </a:solidFill>
                    <a:latin typeface="Cambria Math" panose="02040503050406030204" pitchFamily="18" charset="0"/>
                  </a:rPr>
                  <a:t> </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5</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Cambria Math" panose="02040503050406030204" pitchFamily="18" charset="0"/>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5</m:t>
                        </m:r>
                      </m:num>
                      <m:den>
                        <m:r>
                          <a:rPr lang="en-US" i="1">
                            <a:solidFill>
                              <a:srgbClr val="0B5ED7"/>
                            </a:solidFill>
                            <a:latin typeface="Cambria Math" panose="02040503050406030204" pitchFamily="18" charset="0"/>
                          </a:rPr>
                          <m:t>8</m:t>
                        </m:r>
                      </m:den>
                    </m:f>
                  </m:oMath>
                </a14:m>
                <a:r>
                  <a:rPr lang="en-US" dirty="0">
                    <a:solidFill>
                      <a:srgbClr val="0B5ED7"/>
                    </a:solidFill>
                    <a:latin typeface="Cambria Math" panose="02040503050406030204" pitchFamily="18" charset="0"/>
                  </a:rPr>
                  <a:t>) </a:t>
                </a:r>
                <a:endParaRPr lang="en-US" dirty="0" smtClean="0">
                  <a:solidFill>
                    <a:srgbClr val="0B5ED7"/>
                  </a:solidFill>
                  <a:latin typeface="Cambria Math" panose="02040503050406030204" pitchFamily="18" charset="0"/>
                </a:endParaRPr>
              </a:p>
              <a:p>
                <a:pPr lvl="2" algn="just">
                  <a:buClr>
                    <a:schemeClr val="tx2">
                      <a:lumMod val="60000"/>
                      <a:lumOff val="40000"/>
                    </a:schemeClr>
                  </a:buClr>
                </a:pPr>
                <a:r>
                  <a:rPr lang="en-US" dirty="0">
                    <a:solidFill>
                      <a:srgbClr val="0B5ED7"/>
                    </a:solidFill>
                    <a:latin typeface="Cambria Math" panose="02040503050406030204" pitchFamily="18" charset="0"/>
                  </a:rPr>
                  <a:t> </a:t>
                </a:r>
                <a:r>
                  <a:rPr lang="en-US" b="1" dirty="0" smtClean="0">
                    <a:solidFill>
                      <a:srgbClr val="0B5ED7"/>
                    </a:solidFill>
                    <a:latin typeface="Cambria Math" panose="02040503050406030204" pitchFamily="18" charset="0"/>
                  </a:rPr>
                  <a:t>= 1.2988</a:t>
                </a:r>
              </a:p>
              <a:p>
                <a:pPr lvl="2" algn="just">
                  <a:buClr>
                    <a:schemeClr val="tx2">
                      <a:lumMod val="60000"/>
                      <a:lumOff val="40000"/>
                    </a:schemeClr>
                  </a:buClr>
                </a:pPr>
                <a:endParaRPr lang="en-US" dirty="0">
                  <a:solidFill>
                    <a:srgbClr val="0B5ED7"/>
                  </a:solidFill>
                  <a:latin typeface="Cambria Math" panose="02040503050406030204" pitchFamily="18" charset="0"/>
                </a:endParaRPr>
              </a:p>
              <a:p>
                <a:pPr marL="64008" algn="just">
                  <a:buClr>
                    <a:schemeClr val="tx2">
                      <a:lumMod val="60000"/>
                      <a:lumOff val="40000"/>
                    </a:schemeClr>
                  </a:buClr>
                </a:pPr>
                <a14:m>
                  <m:oMath xmlns:m="http://schemas.openxmlformats.org/officeDocument/2006/math">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𝐸</m:t>
                        </m:r>
                      </m:e>
                      <m:sub>
                        <m:r>
                          <a:rPr lang="en-US" i="1">
                            <a:solidFill>
                              <a:srgbClr val="0B5ED7"/>
                            </a:solidFill>
                            <a:latin typeface="Cambria Math" panose="02040503050406030204" pitchFamily="18" charset="0"/>
                          </a:rPr>
                          <m:t>𝐴𝑔𝑒</m:t>
                        </m:r>
                      </m:sub>
                    </m:sSub>
                    <m:sSub>
                      <m:sSubPr>
                        <m:ctrlPr>
                          <a:rPr lang="en-US" i="1">
                            <a:solidFill>
                              <a:srgbClr val="0B5ED7"/>
                            </a:solidFill>
                            <a:latin typeface="Cambria Math"/>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2</m:t>
                        </m:r>
                      </m:sub>
                    </m:sSub>
                    <m:r>
                      <a:rPr lang="en-US" i="1">
                        <a:solidFill>
                          <a:srgbClr val="0B5ED7"/>
                        </a:solidFill>
                        <a:latin typeface="Cambria Math" panose="02040503050406030204" pitchFamily="18" charset="0"/>
                      </a:rPr>
                      <m:t>)= </m:t>
                    </m:r>
                  </m:oMath>
                </a14:m>
                <a:r>
                  <a:rPr lang="en-US" i="1" dirty="0">
                    <a:solidFill>
                      <a:srgbClr val="0B5ED7"/>
                    </a:solidFill>
                    <a:latin typeface="Cambria Math" panose="02040503050406030204" pitchFamily="18" charset="0"/>
                  </a:rPr>
                  <a:t> </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24</m:t>
                        </m:r>
                      </m:den>
                    </m:f>
                  </m:oMath>
                </a14:m>
                <a:r>
                  <a:rPr lang="en-US" i="1" dirty="0">
                    <a:solidFill>
                      <a:srgbClr val="0B5ED7"/>
                    </a:solidFill>
                    <a:latin typeface="Cambria Math" panose="02040503050406030204" pitchFamily="18" charset="0"/>
                  </a:rPr>
                  <a:t> </a:t>
                </a:r>
                <a:r>
                  <a:rPr lang="en-US" dirty="0" smtClean="0">
                    <a:solidFill>
                      <a:srgbClr val="0B5ED7"/>
                    </a:solidFill>
                    <a:latin typeface="Cambria Math" panose="02040503050406030204" pitchFamily="18" charset="0"/>
                  </a:rPr>
                  <a:t>× </a:t>
                </a:r>
                <a:r>
                  <a:rPr lang="en-US" dirty="0">
                    <a:solidFill>
                      <a:srgbClr val="0B5ED7"/>
                    </a:solidFill>
                    <a:latin typeface="Cambria Math" panose="02040503050406030204" pitchFamily="18" charset="0"/>
                  </a:rPr>
                  <a:t>1.2988 </a:t>
                </a:r>
                <a:r>
                  <a:rPr lang="en-US" b="1" dirty="0">
                    <a:solidFill>
                      <a:srgbClr val="0B5ED7"/>
                    </a:solidFill>
                    <a:latin typeface="Cambria Math" panose="02040503050406030204" pitchFamily="18" charset="0"/>
                  </a:rPr>
                  <a:t>= 0.4329</a:t>
                </a:r>
              </a:p>
            </p:txBody>
          </p:sp>
        </mc:Choice>
        <mc:Fallback xmlns="">
          <p:sp>
            <p:nvSpPr>
              <p:cNvPr id="2" name="Rectangle 1"/>
              <p:cNvSpPr>
                <a:spLocks noRot="1" noChangeAspect="1" noMove="1" noResize="1" noEditPoints="1" noAdjustHandles="1" noChangeArrowheads="1" noChangeShapeType="1" noTextEdit="1"/>
              </p:cNvSpPr>
              <p:nvPr/>
            </p:nvSpPr>
            <p:spPr>
              <a:xfrm>
                <a:off x="2756773" y="5312603"/>
                <a:ext cx="6334004" cy="1435521"/>
              </a:xfrm>
              <a:prstGeom prst="rect">
                <a:avLst/>
              </a:prstGeom>
              <a:blipFill rotWithShape="1">
                <a:blip r:embed="rId3"/>
                <a:stretch>
                  <a:fillRect b="-847"/>
                </a:stretch>
              </a:blipFill>
            </p:spPr>
            <p:txBody>
              <a:bodyPr/>
              <a:lstStyle/>
              <a:p>
                <a:r>
                  <a:rPr lang="en-IN">
                    <a:noFill/>
                  </a:rPr>
                  <a:t> </a:t>
                </a:r>
              </a:p>
            </p:txBody>
          </p:sp>
        </mc:Fallback>
      </mc:AlternateContent>
    </p:spTree>
    <p:extLst>
      <p:ext uri="{BB962C8B-B14F-4D97-AF65-F5344CB8AC3E}">
        <p14:creationId xmlns:p14="http://schemas.microsoft.com/office/powerpoint/2010/main" val="28851425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861519087"/>
              </p:ext>
            </p:extLst>
          </p:nvPr>
        </p:nvGraphicFramePr>
        <p:xfrm>
          <a:off x="549803" y="2061189"/>
          <a:ext cx="4881909" cy="3337560"/>
        </p:xfrm>
        <a:graphic>
          <a:graphicData uri="http://schemas.openxmlformats.org/drawingml/2006/table">
            <a:tbl>
              <a:tblPr firstRow="1" bandRow="1">
                <a:tableStyleId>{2D5ABB26-0587-4C30-8999-92F81FD0307C}</a:tableStyleId>
              </a:tblPr>
              <a:tblGrid>
                <a:gridCol w="578522">
                  <a:extLst>
                    <a:ext uri="{9D8B030D-6E8A-4147-A177-3AD203B41FA5}">
                      <a16:colId xmlns:a16="http://schemas.microsoft.com/office/drawing/2014/main" xmlns="" val="20000"/>
                    </a:ext>
                  </a:extLst>
                </a:gridCol>
                <a:gridCol w="1136745">
                  <a:extLst>
                    <a:ext uri="{9D8B030D-6E8A-4147-A177-3AD203B41FA5}">
                      <a16:colId xmlns:a16="http://schemas.microsoft.com/office/drawing/2014/main" xmlns="" val="20001"/>
                    </a:ext>
                  </a:extLst>
                </a:gridCol>
                <a:gridCol w="1420930">
                  <a:extLst>
                    <a:ext uri="{9D8B030D-6E8A-4147-A177-3AD203B41FA5}">
                      <a16:colId xmlns:a16="http://schemas.microsoft.com/office/drawing/2014/main" xmlns="" val="20002"/>
                    </a:ext>
                  </a:extLst>
                </a:gridCol>
                <a:gridCol w="989241">
                  <a:extLst>
                    <a:ext uri="{9D8B030D-6E8A-4147-A177-3AD203B41FA5}">
                      <a16:colId xmlns:a16="http://schemas.microsoft.com/office/drawing/2014/main" xmlns="" val="20003"/>
                    </a:ext>
                  </a:extLst>
                </a:gridCol>
                <a:gridCol w="756471">
                  <a:extLst>
                    <a:ext uri="{9D8B030D-6E8A-4147-A177-3AD203B41FA5}">
                      <a16:colId xmlns:a16="http://schemas.microsoft.com/office/drawing/2014/main" xmlns="" val="20004"/>
                    </a:ext>
                  </a:extLst>
                </a:gridCol>
              </a:tblGrid>
              <a:tr h="370840">
                <a:tc>
                  <a:txBody>
                    <a:bodyPr/>
                    <a:lstStyle/>
                    <a:p>
                      <a:r>
                        <a:rPr lang="en-US" dirty="0" smtClean="0">
                          <a:solidFill>
                            <a:srgbClr val="0B5ED7"/>
                          </a:solidFill>
                          <a:latin typeface="Times New Roman" panose="02020603050405020304" pitchFamily="18" charset="0"/>
                          <a:cs typeface="Times New Roman" panose="02020603050405020304" pitchFamily="18" charset="0"/>
                        </a:rPr>
                        <a:t>Age</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Eye-sight</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Astigmatism</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Use type</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Class</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7"/>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64</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564255" y="1525093"/>
                <a:ext cx="3480803" cy="369332"/>
              </a:xfrm>
              <a:prstGeom prst="rect">
                <a:avLst/>
              </a:prstGeom>
            </p:spPr>
            <p:txBody>
              <a:bodyPr wrap="square">
                <a:spAutoFit/>
              </a:bodyPr>
              <a:lstStyle/>
              <a:p>
                <a:pPr algn="just"/>
                <a:r>
                  <a:rPr lang="en-US" dirty="0" smtClean="0">
                    <a:solidFill>
                      <a:srgbClr val="0B5ED7"/>
                    </a:solidFill>
                    <a:latin typeface="Times New Roman" panose="02020603050405020304" pitchFamily="18" charset="0"/>
                    <a:cs typeface="Times New Roman" panose="02020603050405020304" pitchFamily="18" charset="0"/>
                  </a:rPr>
                  <a:t>Training set: </a:t>
                </a:r>
                <a14:m>
                  <m:oMath xmlns:m="http://schemas.openxmlformats.org/officeDocument/2006/math">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𝐷</m:t>
                        </m:r>
                      </m:e>
                      <m:sub>
                        <m:r>
                          <a:rPr lang="en-US" b="0" i="1" smtClean="0">
                            <a:solidFill>
                              <a:srgbClr val="0B5ED7"/>
                            </a:solidFill>
                            <a:latin typeface="Cambria Math" panose="02040503050406030204" pitchFamily="18" charset="0"/>
                          </a:rPr>
                          <m:t>3</m:t>
                        </m:r>
                      </m:sub>
                    </m:sSub>
                  </m:oMath>
                </a14:m>
                <a:r>
                  <a:rPr lang="en-US" dirty="0">
                    <a:solidFill>
                      <a:srgbClr val="0B5ED7"/>
                    </a:solidFill>
                    <a:latin typeface="Times New Roman" panose="02020603050405020304" pitchFamily="18" charset="0"/>
                    <a:cs typeface="Times New Roman" panose="02020603050405020304" pitchFamily="18" charset="0"/>
                  </a:rPr>
                  <a:t>(Age = 3</a:t>
                </a:r>
                <a:r>
                  <a:rPr lang="en-US" dirty="0" smtClean="0">
                    <a:solidFill>
                      <a:srgbClr val="0B5ED7"/>
                    </a:solidFill>
                    <a:latin typeface="Times New Roman" panose="02020603050405020304" pitchFamily="18" charset="0"/>
                    <a:cs typeface="Times New Roman" panose="02020603050405020304" pitchFamily="18" charset="0"/>
                  </a:rPr>
                  <a:t>)</a:t>
                </a:r>
                <a:endParaRPr lang="en-US"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577675" y="1525093"/>
                <a:ext cx="3563593" cy="369332"/>
              </a:xfrm>
              <a:prstGeom prst="rect">
                <a:avLst/>
              </a:prstGeom>
              <a:blipFill rotWithShape="1">
                <a:blip r:embed="rId2"/>
                <a:stretch>
                  <a:fillRect l="-1541" t="-8197"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958532" y="5614706"/>
                <a:ext cx="8044406" cy="369332"/>
              </a:xfrm>
              <a:prstGeom prst="rect">
                <a:avLst/>
              </a:prstGeom>
            </p:spPr>
            <p:txBody>
              <a:bodyPr wrap="square">
                <a:spAutoFit/>
              </a:bodyPr>
              <a:lstStyle/>
              <a:p>
                <a14:m>
                  <m:oMath xmlns:m="http://schemas.openxmlformats.org/officeDocument/2006/math">
                    <m:r>
                      <a:rPr lang="en-US" b="0" i="1" smtClean="0">
                        <a:solidFill>
                          <a:srgbClr val="0B5ED7"/>
                        </a:solidFill>
                        <a:latin typeface="Cambria Math" panose="02040503050406030204" pitchFamily="18" charset="0"/>
                        <a:ea typeface="Cambria Math" panose="02040503050406030204" pitchFamily="18" charset="0"/>
                      </a:rPr>
                      <m:t>𝛼</m:t>
                    </m:r>
                    <m:r>
                      <a:rPr lang="en-US" b="0" i="1" smtClean="0">
                        <a:solidFill>
                          <a:srgbClr val="0B5ED7"/>
                        </a:solidFill>
                        <a:latin typeface="Cambria Math" panose="02040503050406030204" pitchFamily="18" charset="0"/>
                        <a:ea typeface="Cambria Math" panose="02040503050406030204" pitchFamily="18" charset="0"/>
                      </a:rPr>
                      <m:t> (</m:t>
                    </m:r>
                    <m:r>
                      <a:rPr lang="en-US" b="0" i="1" smtClean="0">
                        <a:solidFill>
                          <a:srgbClr val="0B5ED7"/>
                        </a:solidFill>
                        <a:latin typeface="Cambria Math" panose="02040503050406030204" pitchFamily="18" charset="0"/>
                        <a:ea typeface="Cambria Math" panose="02040503050406030204" pitchFamily="18" charset="0"/>
                      </a:rPr>
                      <m:t>𝐴𝑔𝑒</m:t>
                    </m:r>
                    <m:r>
                      <a:rPr lang="en-US" b="0" i="1" smtClean="0">
                        <a:solidFill>
                          <a:srgbClr val="0B5ED7"/>
                        </a:solidFill>
                        <a:latin typeface="Cambria Math" panose="02040503050406030204" pitchFamily="18" charset="0"/>
                        <a:ea typeface="Cambria Math" panose="02040503050406030204" pitchFamily="18" charset="0"/>
                      </a:rPr>
                      <m:t>, </m:t>
                    </m:r>
                    <m:r>
                      <a:rPr lang="en-US" b="0" i="1" smtClean="0">
                        <a:solidFill>
                          <a:srgbClr val="0B5ED7"/>
                        </a:solidFill>
                        <a:latin typeface="Cambria Math" panose="02040503050406030204" pitchFamily="18" charset="0"/>
                        <a:ea typeface="Cambria Math" panose="02040503050406030204" pitchFamily="18" charset="0"/>
                      </a:rPr>
                      <m:t>𝐷</m:t>
                    </m:r>
                    <m:r>
                      <a:rPr lang="en-US" b="0" i="1">
                        <a:solidFill>
                          <a:srgbClr val="0B5ED7"/>
                        </a:solidFill>
                        <a:latin typeface="Cambria Math" panose="02040503050406030204" pitchFamily="18" charset="0"/>
                        <a:ea typeface="Cambria Math" panose="02040503050406030204" pitchFamily="18" charset="0"/>
                      </a:rPr>
                      <m:t>)</m:t>
                    </m:r>
                  </m:oMath>
                </a14:m>
                <a:r>
                  <a:rPr lang="en-US" i="1" dirty="0" smtClean="0">
                    <a:solidFill>
                      <a:srgbClr val="0B5ED7"/>
                    </a:solidFill>
                    <a:latin typeface="Times New Roman" panose="02020603050405020304" pitchFamily="18" charset="0"/>
                    <a:cs typeface="Times New Roman" panose="02020603050405020304" pitchFamily="18" charset="0"/>
                  </a:rPr>
                  <a:t> = </a:t>
                </a:r>
                <a:r>
                  <a:rPr lang="en-US" dirty="0" smtClean="0">
                    <a:solidFill>
                      <a:srgbClr val="0B5ED7"/>
                    </a:solidFill>
                    <a:latin typeface="Times New Roman" panose="02020603050405020304" pitchFamily="18" charset="0"/>
                    <a:cs typeface="Times New Roman" panose="02020603050405020304" pitchFamily="18" charset="0"/>
                  </a:rPr>
                  <a:t>1.3261 – (0.5000 + 0.4329 + 0.3504) = </a:t>
                </a:r>
                <a:r>
                  <a:rPr lang="en-US" b="1" dirty="0" smtClean="0">
                    <a:solidFill>
                      <a:srgbClr val="CC3300"/>
                    </a:solidFill>
                    <a:latin typeface="Times New Roman" panose="02020603050405020304" pitchFamily="18" charset="0"/>
                    <a:cs typeface="Times New Roman" panose="02020603050405020304" pitchFamily="18" charset="0"/>
                  </a:rPr>
                  <a:t>0.0394</a:t>
                </a:r>
                <a:endParaRPr lang="en-US" b="1" dirty="0">
                  <a:solidFill>
                    <a:srgbClr val="CC3300"/>
                  </a:solidFill>
                  <a:latin typeface="Times New Roman" panose="02020603050405020304" pitchFamily="18"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2005115" y="5614706"/>
                <a:ext cx="8235740" cy="369332"/>
              </a:xfrm>
              <a:prstGeom prst="rect">
                <a:avLst/>
              </a:prstGeom>
              <a:blipFill rotWithShape="1">
                <a:blip r:embed="rId3"/>
                <a:stretch>
                  <a:fillRect t="-8197" b="-24590"/>
                </a:stretch>
              </a:blipFill>
            </p:spPr>
            <p:txBody>
              <a:bodyPr/>
              <a:lstStyle/>
              <a:p>
                <a:r>
                  <a:rPr lang="en-IN">
                    <a:noFill/>
                  </a:rPr>
                  <a:t> </a:t>
                </a:r>
              </a:p>
            </p:txBody>
          </p:sp>
        </mc:Fallback>
      </mc:AlternateContent>
      <p:sp>
        <p:nvSpPr>
          <p:cNvPr id="9" name="Title 1"/>
          <p:cNvSpPr>
            <a:spLocks noGrp="1"/>
          </p:cNvSpPr>
          <p:nvPr>
            <p:ph type="title"/>
          </p:nvPr>
        </p:nvSpPr>
        <p:spPr>
          <a:xfrm>
            <a:off x="364608" y="288621"/>
            <a:ext cx="8229600" cy="802594"/>
          </a:xfrm>
        </p:spPr>
        <p:txBody>
          <a:bodyPr>
            <a:normAutofit/>
          </a:bodyPr>
          <a:lstStyle/>
          <a:p>
            <a:r>
              <a:rPr lang="en-US" sz="4000" dirty="0" smtClean="0">
                <a:solidFill>
                  <a:srgbClr val="A50021"/>
                </a:solidFill>
                <a:latin typeface="Times New Roman" pitchFamily="18" charset="0"/>
                <a:cs typeface="Times New Roman" pitchFamily="18" charset="0"/>
              </a:rPr>
              <a:t>Calculating Information Gain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5431713" y="2669433"/>
                <a:ext cx="4571224" cy="1547603"/>
              </a:xfrm>
              <a:prstGeom prst="rect">
                <a:avLst/>
              </a:prstGeom>
            </p:spPr>
            <p:txBody>
              <a:bodyPr>
                <a:spAutoFit/>
              </a:bodyPr>
              <a:lstStyle/>
              <a:p>
                <a:pPr algn="just">
                  <a:buClr>
                    <a:schemeClr val="tx2">
                      <a:lumMod val="60000"/>
                      <a:lumOff val="40000"/>
                    </a:schemeClr>
                  </a:buClr>
                </a:pPr>
                <a14:m>
                  <m:oMath xmlns:m="http://schemas.openxmlformats.org/officeDocument/2006/math">
                    <m:sSub>
                      <m:sSubPr>
                        <m:ctrlPr>
                          <a:rPr lang="en-US" i="1" smtClean="0">
                            <a:solidFill>
                              <a:srgbClr val="0B5ED7"/>
                            </a:solidFill>
                            <a:latin typeface="Cambria Math"/>
                          </a:rPr>
                        </m:ctrlPr>
                      </m:sSubPr>
                      <m:e>
                        <m:r>
                          <a:rPr lang="en-US" i="1">
                            <a:solidFill>
                              <a:srgbClr val="0B5ED7"/>
                            </a:solidFill>
                            <a:latin typeface="Cambria Math" panose="02040503050406030204" pitchFamily="18" charset="0"/>
                          </a:rPr>
                          <m:t>𝐸</m:t>
                        </m:r>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3</m:t>
                        </m:r>
                      </m:sub>
                    </m:sSub>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oMath>
                </a14:m>
                <a:r>
                  <a:rPr lang="en-US" dirty="0">
                    <a:solidFill>
                      <a:srgbClr val="0B5ED7"/>
                    </a:solidFill>
                  </a:rPr>
                  <a:t>) </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oMath>
                </a14:m>
                <a:r>
                  <a:rPr lang="en-US" dirty="0">
                    <a:solidFill>
                      <a:srgbClr val="0B5ED7"/>
                    </a:solidFill>
                  </a:rPr>
                  <a:t>)</a:t>
                </a:r>
              </a:p>
              <a:p>
                <a:pPr marL="1252728" lvl="4" algn="just">
                  <a:buClr>
                    <a:schemeClr val="tx2">
                      <a:lumMod val="60000"/>
                      <a:lumOff val="40000"/>
                    </a:schemeClr>
                  </a:buClr>
                </a:pPr>
                <a14:m>
                  <m:oMath xmlns:m="http://schemas.openxmlformats.org/officeDocument/2006/math">
                    <m:r>
                      <a:rPr lang="en-US" i="1">
                        <a:solidFill>
                          <a:srgbClr val="0B5ED7"/>
                        </a:solidFill>
                        <a:latin typeface="Cambria Math" panose="02040503050406030204" pitchFamily="18" charset="0"/>
                      </a:rPr>
                      <m:t>−</m:t>
                    </m:r>
                  </m:oMath>
                </a14:m>
                <a:r>
                  <a:rPr lang="en-US" i="1" dirty="0">
                    <a:solidFill>
                      <a:srgbClr val="0B5ED7"/>
                    </a:solidFill>
                    <a:latin typeface="Cambria Math" panose="02040503050406030204" pitchFamily="18" charset="0"/>
                  </a:rPr>
                  <a:t> </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6</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Cambria Math" panose="02040503050406030204" pitchFamily="18" charset="0"/>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6</m:t>
                        </m:r>
                      </m:num>
                      <m:den>
                        <m:r>
                          <a:rPr lang="en-US" i="1">
                            <a:solidFill>
                              <a:srgbClr val="0B5ED7"/>
                            </a:solidFill>
                            <a:latin typeface="Cambria Math" panose="02040503050406030204" pitchFamily="18" charset="0"/>
                          </a:rPr>
                          <m:t>8</m:t>
                        </m:r>
                      </m:den>
                    </m:f>
                  </m:oMath>
                </a14:m>
                <a:r>
                  <a:rPr lang="en-US" dirty="0">
                    <a:solidFill>
                      <a:srgbClr val="0B5ED7"/>
                    </a:solidFill>
                    <a:latin typeface="Cambria Math" panose="02040503050406030204" pitchFamily="18" charset="0"/>
                  </a:rPr>
                  <a:t>) </a:t>
                </a:r>
                <a:r>
                  <a:rPr lang="en-US" b="1" dirty="0">
                    <a:solidFill>
                      <a:srgbClr val="0B5ED7"/>
                    </a:solidFill>
                    <a:latin typeface="Cambria Math" panose="02040503050406030204" pitchFamily="18" charset="0"/>
                  </a:rPr>
                  <a:t>= </a:t>
                </a:r>
                <a:r>
                  <a:rPr lang="en-US" b="1" dirty="0" smtClean="0">
                    <a:solidFill>
                      <a:srgbClr val="0B5ED7"/>
                    </a:solidFill>
                    <a:latin typeface="Cambria Math" panose="02040503050406030204" pitchFamily="18" charset="0"/>
                  </a:rPr>
                  <a:t>1.0613</a:t>
                </a:r>
              </a:p>
              <a:p>
                <a:pPr marL="1252728" lvl="4" algn="just">
                  <a:buClr>
                    <a:schemeClr val="tx2">
                      <a:lumMod val="60000"/>
                      <a:lumOff val="40000"/>
                    </a:schemeClr>
                  </a:buClr>
                </a:pPr>
                <a:endParaRPr lang="en-US" dirty="0">
                  <a:solidFill>
                    <a:srgbClr val="0B5ED7"/>
                  </a:solidFill>
                  <a:latin typeface="Cambria Math" panose="02040503050406030204" pitchFamily="18" charset="0"/>
                </a:endParaRPr>
              </a:p>
              <a:p>
                <a:pPr marL="0" lvl="4" algn="just">
                  <a:buClr>
                    <a:schemeClr val="tx2">
                      <a:lumMod val="60000"/>
                      <a:lumOff val="40000"/>
                    </a:schemeClr>
                  </a:buClr>
                </a:pPr>
                <a14:m>
                  <m:oMath xmlns:m="http://schemas.openxmlformats.org/officeDocument/2006/math">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𝐸</m:t>
                        </m:r>
                      </m:e>
                      <m:sub>
                        <m:r>
                          <a:rPr lang="en-US" i="1">
                            <a:solidFill>
                              <a:srgbClr val="0B5ED7"/>
                            </a:solidFill>
                            <a:latin typeface="Cambria Math" panose="02040503050406030204" pitchFamily="18" charset="0"/>
                          </a:rPr>
                          <m:t>𝐴𝑔𝑒</m:t>
                        </m:r>
                      </m:sub>
                    </m:sSub>
                    <m:sSub>
                      <m:sSubPr>
                        <m:ctrlPr>
                          <a:rPr lang="en-US" i="1">
                            <a:solidFill>
                              <a:srgbClr val="0B5ED7"/>
                            </a:solidFill>
                            <a:latin typeface="Cambria Math"/>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3</m:t>
                        </m:r>
                      </m:sub>
                    </m:sSub>
                    <m:r>
                      <a:rPr lang="en-US" i="1">
                        <a:solidFill>
                          <a:srgbClr val="0B5ED7"/>
                        </a:solidFill>
                        <a:latin typeface="Cambria Math" panose="02040503050406030204" pitchFamily="18" charset="0"/>
                      </a:rPr>
                      <m:t>)= </m:t>
                    </m:r>
                  </m:oMath>
                </a14:m>
                <a:r>
                  <a:rPr lang="en-US" i="1" dirty="0">
                    <a:solidFill>
                      <a:srgbClr val="0B5ED7"/>
                    </a:solidFill>
                    <a:latin typeface="Cambria Math" panose="02040503050406030204" pitchFamily="18" charset="0"/>
                  </a:rPr>
                  <a:t> </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24</m:t>
                        </m:r>
                      </m:den>
                    </m:f>
                  </m:oMath>
                </a14:m>
                <a:r>
                  <a:rPr lang="en-US" i="1" dirty="0">
                    <a:solidFill>
                      <a:srgbClr val="0B5ED7"/>
                    </a:solidFill>
                    <a:latin typeface="Cambria Math" panose="02040503050406030204" pitchFamily="18" charset="0"/>
                  </a:rPr>
                  <a:t> </a:t>
                </a:r>
                <a:r>
                  <a:rPr lang="en-US" dirty="0" smtClean="0">
                    <a:solidFill>
                      <a:srgbClr val="0B5ED7"/>
                    </a:solidFill>
                    <a:latin typeface="Cambria Math" panose="02040503050406030204" pitchFamily="18" charset="0"/>
                  </a:rPr>
                  <a:t>× </a:t>
                </a:r>
                <a:r>
                  <a:rPr lang="en-US" dirty="0">
                    <a:solidFill>
                      <a:srgbClr val="0B5ED7"/>
                    </a:solidFill>
                    <a:latin typeface="Cambria Math" panose="02040503050406030204" pitchFamily="18" charset="0"/>
                  </a:rPr>
                  <a:t>1.0613 </a:t>
                </a:r>
                <a:r>
                  <a:rPr lang="en-US" b="1" dirty="0">
                    <a:solidFill>
                      <a:srgbClr val="0B5ED7"/>
                    </a:solidFill>
                    <a:latin typeface="Cambria Math" panose="02040503050406030204" pitchFamily="18" charset="0"/>
                  </a:rPr>
                  <a:t>= 0.3504</a:t>
                </a:r>
              </a:p>
            </p:txBody>
          </p:sp>
        </mc:Choice>
        <mc:Fallback xmlns="">
          <p:sp>
            <p:nvSpPr>
              <p:cNvPr id="2" name="Rectangle 1"/>
              <p:cNvSpPr>
                <a:spLocks noRot="1" noChangeAspect="1" noMove="1" noResize="1" noEditPoints="1" noAdjustHandles="1" noChangeArrowheads="1" noChangeShapeType="1" noTextEdit="1"/>
              </p:cNvSpPr>
              <p:nvPr/>
            </p:nvSpPr>
            <p:spPr>
              <a:xfrm>
                <a:off x="5560905" y="2669432"/>
                <a:ext cx="4679950" cy="1547603"/>
              </a:xfrm>
              <a:prstGeom prst="rect">
                <a:avLst/>
              </a:prstGeom>
              <a:blipFill rotWithShape="1">
                <a:blip r:embed="rId4"/>
                <a:stretch>
                  <a:fillRect b="-1181"/>
                </a:stretch>
              </a:blipFill>
            </p:spPr>
            <p:txBody>
              <a:bodyPr/>
              <a:lstStyle/>
              <a:p>
                <a:r>
                  <a:rPr lang="en-IN">
                    <a:noFill/>
                  </a:rPr>
                  <a:t> </a:t>
                </a:r>
              </a:p>
            </p:txBody>
          </p:sp>
        </mc:Fallback>
      </mc:AlternateContent>
    </p:spTree>
    <p:extLst>
      <p:ext uri="{BB962C8B-B14F-4D97-AF65-F5344CB8AC3E}">
        <p14:creationId xmlns:p14="http://schemas.microsoft.com/office/powerpoint/2010/main" val="269352867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65</a:t>
            </a:fld>
            <a:endParaRPr lang="en-IN" dirty="0">
              <a:solidFill>
                <a:srgbClr val="04617B">
                  <a:shade val="90000"/>
                </a:srgbClr>
              </a:solidFill>
            </a:endParaRPr>
          </a:p>
        </p:txBody>
      </p:sp>
      <p:sp>
        <p:nvSpPr>
          <p:cNvPr id="9" name="Title 1"/>
          <p:cNvSpPr>
            <a:spLocks noGrp="1"/>
          </p:cNvSpPr>
          <p:nvPr>
            <p:ph type="title"/>
          </p:nvPr>
        </p:nvSpPr>
        <p:spPr>
          <a:xfrm>
            <a:off x="364608" y="91024"/>
            <a:ext cx="8525221" cy="802594"/>
          </a:xfrm>
        </p:spPr>
        <p:txBody>
          <a:bodyPr>
            <a:normAutofit fontScale="90000"/>
          </a:bodyPr>
          <a:lstStyle/>
          <a:p>
            <a:r>
              <a:rPr lang="en-US" sz="4000" dirty="0" smtClean="0">
                <a:solidFill>
                  <a:srgbClr val="A50021"/>
                </a:solidFill>
                <a:latin typeface="Times New Roman" pitchFamily="18" charset="0"/>
                <a:cs typeface="Times New Roman" pitchFamily="18" charset="0"/>
              </a:rPr>
              <a:t>Information Gains for </a:t>
            </a:r>
            <a:r>
              <a:rPr lang="en-US" sz="4000" dirty="0">
                <a:solidFill>
                  <a:srgbClr val="A50021"/>
                </a:solidFill>
                <a:latin typeface="Times New Roman" pitchFamily="18" charset="0"/>
                <a:cs typeface="Times New Roman" pitchFamily="18" charset="0"/>
              </a:rPr>
              <a:t>D</a:t>
            </a:r>
            <a:r>
              <a:rPr lang="en-US" sz="4000" dirty="0" smtClean="0">
                <a:solidFill>
                  <a:srgbClr val="A50021"/>
                </a:solidFill>
                <a:latin typeface="Times New Roman" pitchFamily="18" charset="0"/>
                <a:cs typeface="Times New Roman" pitchFamily="18" charset="0"/>
              </a:rPr>
              <a:t>ifferent </a:t>
            </a:r>
            <a:r>
              <a:rPr lang="en-US" sz="4000" dirty="0">
                <a:solidFill>
                  <a:srgbClr val="A50021"/>
                </a:solidFill>
                <a:latin typeface="Times New Roman" pitchFamily="18" charset="0"/>
                <a:cs typeface="Times New Roman" pitchFamily="18" charset="0"/>
              </a:rPr>
              <a:t>A</a:t>
            </a:r>
            <a:r>
              <a:rPr lang="en-US" sz="4000" dirty="0" smtClean="0">
                <a:solidFill>
                  <a:srgbClr val="A50021"/>
                </a:solidFill>
                <a:latin typeface="Times New Roman" pitchFamily="18" charset="0"/>
                <a:cs typeface="Times New Roman" pitchFamily="18" charset="0"/>
              </a:rPr>
              <a:t>ttributes</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1" name="TextBox 10"/>
              <p:cNvSpPr txBox="1"/>
              <p:nvPr/>
            </p:nvSpPr>
            <p:spPr>
              <a:xfrm>
                <a:off x="233724" y="1262078"/>
                <a:ext cx="8656105" cy="5539978"/>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In the same way, we can calculate the information gains, when splitting the OPTH database on </a:t>
                </a:r>
                <a:r>
                  <a:rPr lang="en-US" sz="2000" dirty="0" smtClean="0">
                    <a:solidFill>
                      <a:srgbClr val="0B5ED7"/>
                    </a:solidFill>
                    <a:latin typeface="Times New Roman" panose="02020603050405020304" pitchFamily="18" charset="0"/>
                    <a:cs typeface="Times New Roman" panose="02020603050405020304" pitchFamily="18" charset="0"/>
                  </a:rPr>
                  <a:t>Eye-sight</a:t>
                </a:r>
                <a:r>
                  <a:rPr lang="en-US" sz="2000" dirty="0" smtClean="0">
                    <a:latin typeface="Times New Roman" panose="02020603050405020304" pitchFamily="18" charset="0"/>
                    <a:cs typeface="Times New Roman" panose="02020603050405020304" pitchFamily="18" charset="0"/>
                  </a:rPr>
                  <a:t>, </a:t>
                </a:r>
                <a:r>
                  <a:rPr lang="en-US" sz="2000" dirty="0" smtClean="0">
                    <a:solidFill>
                      <a:srgbClr val="0B5ED7"/>
                    </a:solidFill>
                    <a:latin typeface="Times New Roman" panose="02020603050405020304" pitchFamily="18" charset="0"/>
                    <a:cs typeface="Times New Roman" panose="02020603050405020304" pitchFamily="18" charset="0"/>
                  </a:rPr>
                  <a:t>Astigmatic</a:t>
                </a:r>
                <a:r>
                  <a:rPr lang="en-US" sz="2000" dirty="0" smtClean="0">
                    <a:latin typeface="Times New Roman" panose="02020603050405020304" pitchFamily="18" charset="0"/>
                    <a:cs typeface="Times New Roman" panose="02020603050405020304" pitchFamily="18" charset="0"/>
                  </a:rPr>
                  <a:t> and </a:t>
                </a:r>
                <a:r>
                  <a:rPr lang="en-US" sz="2000" dirty="0" smtClean="0">
                    <a:solidFill>
                      <a:srgbClr val="0B5ED7"/>
                    </a:solidFill>
                    <a:latin typeface="Times New Roman" panose="02020603050405020304" pitchFamily="18" charset="0"/>
                    <a:cs typeface="Times New Roman" panose="02020603050405020304" pitchFamily="18" charset="0"/>
                  </a:rPr>
                  <a:t>Use Type</a:t>
                </a:r>
                <a:r>
                  <a:rPr lang="en-US" sz="2000" dirty="0" smtClean="0">
                    <a:latin typeface="Times New Roman" panose="02020603050405020304" pitchFamily="18" charset="0"/>
                    <a:cs typeface="Times New Roman" panose="02020603050405020304" pitchFamily="18" charset="0"/>
                  </a:rPr>
                  <a:t>. The results are summarized below.</a:t>
                </a:r>
              </a:p>
              <a:p>
                <a:pPr marL="2171700" lvl="4" indent="-342900" algn="just">
                  <a:buClr>
                    <a:schemeClr val="accent3"/>
                  </a:buClr>
                  <a:buSzPct val="150000"/>
                  <a:buFont typeface="Arial" pitchFamily="34" charset="0"/>
                  <a:buChar char="•"/>
                </a:pPr>
                <a:endParaRPr lang="en-US" sz="1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Splitting attribute: </a:t>
                </a:r>
                <a:r>
                  <a:rPr lang="en-US" sz="2000" dirty="0" smtClean="0">
                    <a:solidFill>
                      <a:srgbClr val="0B5ED7"/>
                    </a:solidFill>
                    <a:latin typeface="Times New Roman" panose="02020603050405020304" pitchFamily="18" charset="0"/>
                    <a:cs typeface="Times New Roman" panose="02020603050405020304" pitchFamily="18" charset="0"/>
                  </a:rPr>
                  <a:t>Age</a:t>
                </a:r>
              </a:p>
              <a:p>
                <a:pPr marL="1714500" lvl="3" indent="-342900" algn="just">
                  <a:buClr>
                    <a:schemeClr val="accent3"/>
                  </a:buClr>
                  <a:buSzPct val="150000"/>
                  <a:buFont typeface="Arial" pitchFamily="34" charset="0"/>
                  <a:buChar char="•"/>
                </a:pPr>
                <a:endParaRPr lang="en-US" sz="800" dirty="0" smtClean="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14:m>
                  <m:oMathPara xmlns:m="http://schemas.openxmlformats.org/officeDocument/2006/math">
                    <m:oMathParaPr>
                      <m:jc m:val="left"/>
                    </m:oMathParaPr>
                    <m:oMath xmlns:m="http://schemas.openxmlformats.org/officeDocument/2006/math">
                      <m:r>
                        <a:rPr lang="en-US" sz="2000" b="0" i="1" smtClean="0">
                          <a:latin typeface="Cambria Math"/>
                          <a:ea typeface="Cambria Math" panose="02040503050406030204" pitchFamily="18" charset="0"/>
                          <a:cs typeface="Times New Roman" panose="02020603050405020304" pitchFamily="18" charset="0"/>
                        </a:rPr>
                        <m:t>                                        </m:t>
                      </m:r>
                      <m:r>
                        <a:rPr lang="en-US" sz="2000" i="1" smtClean="0">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b="0" i="1" smtClean="0">
                              <a:latin typeface="Cambria Math"/>
                              <a:ea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𝐴𝑔𝑒</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b="0" i="1" smtClean="0">
                          <a:latin typeface="Cambria Math" panose="02040503050406030204" pitchFamily="18" charset="0"/>
                          <a:ea typeface="Cambria Math" panose="02040503050406030204" pitchFamily="18" charset="0"/>
                          <a:cs typeface="Times New Roman" panose="02020603050405020304" pitchFamily="18" charset="0"/>
                        </a:rPr>
                        <m:t>=0.0394</m:t>
                      </m:r>
                    </m:oMath>
                  </m:oMathPara>
                </a14:m>
                <a:endParaRPr lang="en-US" sz="2000" b="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endParaRPr lang="en-US" sz="2000" dirty="0" smtClean="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Splitting attribute: </a:t>
                </a:r>
                <a:r>
                  <a:rPr lang="en-US" sz="2000" dirty="0" smtClean="0">
                    <a:solidFill>
                      <a:srgbClr val="0B5ED7"/>
                    </a:solidFill>
                    <a:latin typeface="Times New Roman" panose="02020603050405020304" pitchFamily="18" charset="0"/>
                    <a:cs typeface="Times New Roman" panose="02020603050405020304" pitchFamily="18" charset="0"/>
                  </a:rPr>
                  <a:t>Eye-sight</a:t>
                </a:r>
              </a:p>
              <a:p>
                <a:pPr marL="4000500" lvl="8" indent="-342900" algn="just">
                  <a:buClr>
                    <a:schemeClr val="accent3"/>
                  </a:buClr>
                  <a:buSzPct val="150000"/>
                  <a:buFont typeface="Arial" pitchFamily="34" charset="0"/>
                  <a:buChar char="•"/>
                </a:pPr>
                <a:endParaRPr lang="en-US" sz="800" dirty="0" smtClean="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a:ea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𝐸𝑦𝑒</m:t>
                        </m:r>
                        <m:r>
                          <a:rPr lang="en-US" sz="2000" b="0" i="1" smtClean="0">
                            <a:latin typeface="Cambria Math"/>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𝑠𝑖𝑔h𝑡</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=0.039</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5</m:t>
                    </m:r>
                  </m:oMath>
                </a14:m>
                <a:endParaRPr lang="en-US" sz="2000" b="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endParaRPr lang="en-US" sz="20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Splitting attribute: </a:t>
                </a:r>
                <a:r>
                  <a:rPr lang="en-US" sz="2000" dirty="0" smtClean="0">
                    <a:solidFill>
                      <a:srgbClr val="0B5ED7"/>
                    </a:solidFill>
                    <a:latin typeface="Times New Roman" panose="02020603050405020304" pitchFamily="18" charset="0"/>
                    <a:cs typeface="Times New Roman" panose="02020603050405020304" pitchFamily="18" charset="0"/>
                  </a:rPr>
                  <a:t>Astigmatic</a:t>
                </a:r>
              </a:p>
              <a:p>
                <a:pPr marL="1714500" lvl="3" indent="-342900" algn="just">
                  <a:buClr>
                    <a:schemeClr val="accent3"/>
                  </a:buClr>
                  <a:buSzPct val="150000"/>
                  <a:buFont typeface="Arial"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a:ea typeface="Cambria Math" panose="02040503050406030204" pitchFamily="18" charset="0"/>
                            <a:cs typeface="Times New Roman" panose="02020603050405020304" pitchFamily="18" charset="0"/>
                          </a:rPr>
                        </m:ctrlPr>
                      </m:dPr>
                      <m:e>
                        <m:r>
                          <m:rPr>
                            <m:nor/>
                          </m:rPr>
                          <a:rPr lang="en-US" sz="2000" dirty="0">
                            <a:latin typeface="Times New Roman" panose="02020603050405020304" pitchFamily="18" charset="0"/>
                            <a:cs typeface="Times New Roman" panose="02020603050405020304" pitchFamily="18" charset="0"/>
                          </a:rPr>
                          <m:t>Astigmatic</m:t>
                        </m:r>
                        <m:r>
                          <m:rPr>
                            <m:nor/>
                          </m:rPr>
                          <a:rPr lang="en-US" sz="2000" dirty="0">
                            <a:latin typeface="Times New Roman" panose="020206030504050203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=0.3</m:t>
                    </m:r>
                  </m:oMath>
                </a14:m>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770</a:t>
                </a: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Splitting attribute: </a:t>
                </a:r>
                <a:r>
                  <a:rPr lang="en-US" sz="2000" dirty="0" smtClean="0">
                    <a:solidFill>
                      <a:srgbClr val="0B5ED7"/>
                    </a:solidFill>
                    <a:latin typeface="Times New Roman" panose="02020603050405020304" pitchFamily="18" charset="0"/>
                    <a:cs typeface="Times New Roman" panose="02020603050405020304" pitchFamily="18" charset="0"/>
                  </a:rPr>
                  <a:t>Use Type</a:t>
                </a:r>
              </a:p>
              <a:p>
                <a:pPr marL="800100" lvl="1" indent="-342900" algn="just">
                  <a:buClr>
                    <a:schemeClr val="accent3"/>
                  </a:buClr>
                  <a:buSzPct val="150000"/>
                  <a:buFont typeface="Arial"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a:ea typeface="Cambria Math" panose="02040503050406030204" pitchFamily="18" charset="0"/>
                            <a:cs typeface="Times New Roman" panose="02020603050405020304" pitchFamily="18" charset="0"/>
                          </a:rPr>
                        </m:ctrlPr>
                      </m:dPr>
                      <m:e>
                        <m:r>
                          <m:rPr>
                            <m:nor/>
                          </m:rPr>
                          <a:rPr lang="en-US" sz="2000" b="0" i="0" dirty="0" smtClean="0">
                            <a:latin typeface="Times New Roman" panose="02020603050405020304" pitchFamily="18" charset="0"/>
                            <a:cs typeface="Times New Roman" panose="02020603050405020304" pitchFamily="18" charset="0"/>
                          </a:rPr>
                          <m:t>Use</m:t>
                        </m:r>
                        <m:r>
                          <m:rPr>
                            <m:nor/>
                          </m:rPr>
                          <a:rPr lang="en-US" sz="2000" b="0" i="0" dirty="0" smtClean="0">
                            <a:latin typeface="Times New Roman" panose="02020603050405020304" pitchFamily="18" charset="0"/>
                            <a:cs typeface="Times New Roman" panose="02020603050405020304" pitchFamily="18" charset="0"/>
                          </a:rPr>
                          <m:t> </m:t>
                        </m:r>
                        <m:r>
                          <m:rPr>
                            <m:nor/>
                          </m:rPr>
                          <a:rPr lang="en-US" sz="2000" b="0" i="0" dirty="0" smtClean="0">
                            <a:latin typeface="Times New Roman" panose="02020603050405020304" pitchFamily="18" charset="0"/>
                            <a:cs typeface="Times New Roman" panose="02020603050405020304" pitchFamily="18" charset="0"/>
                          </a:rPr>
                          <m:t>Type</m:t>
                        </m:r>
                        <m:r>
                          <m:rPr>
                            <m:nor/>
                          </m:rPr>
                          <a:rPr lang="en-US" sz="2000" dirty="0">
                            <a:latin typeface="Times New Roman" panose="020206030504050203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m:t>
                    </m:r>
                  </m:oMath>
                </a14:m>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5488</a:t>
                </a:r>
              </a:p>
              <a:p>
                <a:pPr algn="just"/>
                <a:endParaRPr lang="en-US" sz="2000" dirty="0" smtClean="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39282" y="1262078"/>
                <a:ext cx="8861989" cy="5539978"/>
              </a:xfrm>
              <a:prstGeom prst="rect">
                <a:avLst/>
              </a:prstGeom>
              <a:blipFill rotWithShape="1">
                <a:blip r:embed="rId2"/>
                <a:stretch>
                  <a:fillRect l="-1376" t="-2970" r="-757"/>
                </a:stretch>
              </a:blipFill>
            </p:spPr>
            <p:txBody>
              <a:bodyPr/>
              <a:lstStyle/>
              <a:p>
                <a:r>
                  <a:rPr lang="en-IN">
                    <a:noFill/>
                  </a:rPr>
                  <a:t> </a:t>
                </a:r>
              </a:p>
            </p:txBody>
          </p:sp>
        </mc:Fallback>
      </mc:AlternateContent>
    </p:spTree>
    <p:extLst>
      <p:ext uri="{BB962C8B-B14F-4D97-AF65-F5344CB8AC3E}">
        <p14:creationId xmlns:p14="http://schemas.microsoft.com/office/powerpoint/2010/main" val="383655323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a:xfrm>
            <a:off x="533400" y="152400"/>
            <a:ext cx="8229600" cy="563562"/>
          </a:xfrm>
          <a:extLst/>
        </p:spPr>
        <p:style>
          <a:lnRef idx="1">
            <a:schemeClr val="accent2"/>
          </a:lnRef>
          <a:fillRef idx="2">
            <a:schemeClr val="accent2"/>
          </a:fillRef>
          <a:effectRef idx="1">
            <a:schemeClr val="accent2"/>
          </a:effectRef>
          <a:fontRef idx="minor">
            <a:schemeClr val="dk1"/>
          </a:fontRef>
        </p:style>
        <p:txBody>
          <a:bodyPr lIns="91440" tIns="45720" rIns="91440" bIns="45720" anchor="t">
            <a:normAutofit fontScale="90000"/>
          </a:bodyPr>
          <a:lstStyle/>
          <a:p>
            <a:pPr eaLnBrk="1" hangingPunct="1">
              <a:defRPr/>
            </a:pPr>
            <a:r>
              <a:rPr lang="en-GB" dirty="0"/>
              <a:t>Illustrative Training Set</a:t>
            </a:r>
          </a:p>
        </p:txBody>
      </p:sp>
      <p:graphicFrame>
        <p:nvGraphicFramePr>
          <p:cNvPr id="19458" name="Object 2"/>
          <p:cNvGraphicFramePr>
            <a:graphicFrameLocks noGrp="1" noChangeAspect="1"/>
          </p:cNvGraphicFramePr>
          <p:nvPr>
            <p:ph idx="1"/>
            <p:extLst>
              <p:ext uri="{D42A27DB-BD31-4B8C-83A1-F6EECF244321}">
                <p14:modId xmlns:p14="http://schemas.microsoft.com/office/powerpoint/2010/main" val="2626347485"/>
              </p:ext>
            </p:extLst>
          </p:nvPr>
        </p:nvGraphicFramePr>
        <p:xfrm>
          <a:off x="533400" y="1524000"/>
          <a:ext cx="7469187" cy="4419600"/>
        </p:xfrm>
        <a:graphic>
          <a:graphicData uri="http://schemas.openxmlformats.org/presentationml/2006/ole">
            <mc:AlternateContent xmlns:mc="http://schemas.openxmlformats.org/markup-compatibility/2006">
              <mc:Choice xmlns:v="urn:schemas-microsoft-com:vml" Requires="v">
                <p:oleObj spid="_x0000_s69673" name="Document" r:id="rId3" imgW="7315200" imgH="3746500" progId="Word.Document.8">
                  <p:embed/>
                </p:oleObj>
              </mc:Choice>
              <mc:Fallback>
                <p:oleObj name="Document" r:id="rId3" imgW="7315200" imgH="3746500" progId="Word.Document.8">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524000"/>
                        <a:ext cx="7469187" cy="441960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2981676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404" y="2938093"/>
            <a:ext cx="8229600" cy="1002792"/>
          </a:xfrm>
        </p:spPr>
        <p:txBody>
          <a:bodyPr>
            <a:normAutofit/>
          </a:bodyPr>
          <a:lstStyle/>
          <a:p>
            <a:pPr algn="ctr"/>
            <a:r>
              <a:rPr lang="en-US" b="1" dirty="0">
                <a:solidFill>
                  <a:srgbClr val="0B5ED7"/>
                </a:solidFill>
                <a:latin typeface="Times New Roman" pitchFamily="18" charset="0"/>
                <a:cs typeface="Times New Roman" pitchFamily="18" charset="0"/>
              </a:rPr>
              <a:t>Algorithm CART</a:t>
            </a:r>
            <a:endParaRPr lang="en-IN" b="1" dirty="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67</a:t>
            </a:fld>
            <a:endParaRPr lang="en-IN" dirty="0">
              <a:solidFill>
                <a:srgbClr val="04617B">
                  <a:shade val="90000"/>
                </a:srgbClr>
              </a:solidFill>
            </a:endParaRPr>
          </a:p>
        </p:txBody>
      </p:sp>
    </p:spTree>
    <p:extLst>
      <p:ext uri="{BB962C8B-B14F-4D97-AF65-F5344CB8AC3E}">
        <p14:creationId xmlns:p14="http://schemas.microsoft.com/office/powerpoint/2010/main" val="15314302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875" y="838200"/>
                <a:ext cx="8762999" cy="5638800"/>
              </a:xfrm>
            </p:spPr>
            <p:txBody>
              <a:bodyPr>
                <a:normAutofit/>
              </a:bodyPr>
              <a:lstStyle/>
              <a:p>
                <a:pPr algn="just"/>
                <a:r>
                  <a:rPr lang="en-IN" sz="2000" dirty="0" smtClean="0">
                    <a:latin typeface="Times New Roman" pitchFamily="18" charset="0"/>
                    <a:ea typeface="Tahoma" panose="020B0604030504040204" pitchFamily="34" charset="0"/>
                    <a:cs typeface="Times New Roman" panose="02020603050405020304" pitchFamily="18" charset="0"/>
                  </a:rPr>
                  <a:t>It is observed that information gain measure used in ID3 </a:t>
                </a:r>
                <a:r>
                  <a:rPr lang="en-IN" sz="2000" dirty="0" smtClean="0">
                    <a:solidFill>
                      <a:srgbClr val="0B5ED7"/>
                    </a:solidFill>
                    <a:latin typeface="Times New Roman" pitchFamily="18" charset="0"/>
                    <a:ea typeface="Tahoma" panose="020B0604030504040204" pitchFamily="34" charset="0"/>
                    <a:cs typeface="Times New Roman" panose="02020603050405020304" pitchFamily="18" charset="0"/>
                  </a:rPr>
                  <a:t>is biased towards test with many outcomes</a:t>
                </a:r>
                <a:r>
                  <a:rPr lang="en-IN" sz="2000" dirty="0" smtClean="0">
                    <a:latin typeface="Times New Roman" pitchFamily="18" charset="0"/>
                    <a:ea typeface="Tahoma" panose="020B0604030504040204" pitchFamily="34" charset="0"/>
                    <a:cs typeface="Times New Roman" panose="02020603050405020304" pitchFamily="18" charset="0"/>
                  </a:rPr>
                  <a:t>, that is, it prefers to select attributes having a large number of values.</a:t>
                </a:r>
              </a:p>
              <a:p>
                <a:pPr lvl="8" algn="just"/>
                <a:endParaRPr lang="en-IN" sz="800" dirty="0" smtClean="0">
                  <a:latin typeface="Times New Roman"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L. </a:t>
                </a:r>
                <a:r>
                  <a:rPr lang="en-IN" sz="2000" dirty="0" err="1" smtClean="0">
                    <a:latin typeface="Times New Roman" panose="02020603050405020304" pitchFamily="18" charset="0"/>
                    <a:ea typeface="Tahoma" panose="020B0604030504040204" pitchFamily="34" charset="0"/>
                    <a:cs typeface="Times New Roman" panose="02020603050405020304" pitchFamily="18" charset="0"/>
                  </a:rPr>
                  <a:t>Breiman</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J. Friedman, R. </a:t>
                </a:r>
                <a:r>
                  <a:rPr lang="en-IN" sz="2000" dirty="0" err="1" smtClean="0">
                    <a:latin typeface="Times New Roman" panose="02020603050405020304" pitchFamily="18" charset="0"/>
                    <a:ea typeface="Tahoma" panose="020B0604030504040204" pitchFamily="34" charset="0"/>
                    <a:cs typeface="Times New Roman" panose="02020603050405020304" pitchFamily="18" charset="0"/>
                  </a:rPr>
                  <a:t>Olshen</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and C. Stone in 1984 proposed an algorithm to build a binary decision tree also called CART decision tree. </a:t>
                </a:r>
              </a:p>
              <a:p>
                <a:pPr lvl="1" algn="just"/>
                <a:r>
                  <a:rPr lang="en-IN" sz="1800" dirty="0" smtClean="0">
                    <a:latin typeface="Times New Roman" panose="02020603050405020304" pitchFamily="18" charset="0"/>
                    <a:ea typeface="Tahoma" panose="020B0604030504040204" pitchFamily="34" charset="0"/>
                    <a:cs typeface="Times New Roman" panose="02020603050405020304" pitchFamily="18" charset="0"/>
                  </a:rPr>
                  <a:t>CART stands for </a:t>
                </a:r>
                <a:r>
                  <a:rPr lang="en-IN" sz="1800" b="1"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Classification and Regression Tree</a:t>
                </a: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IN" sz="1800" dirty="0" smtClean="0">
                    <a:latin typeface="Times New Roman" panose="02020603050405020304" pitchFamily="18" charset="0"/>
                    <a:ea typeface="Tahoma" panose="020B0604030504040204" pitchFamily="34" charset="0"/>
                    <a:cs typeface="Times New Roman" panose="02020603050405020304" pitchFamily="18" charset="0"/>
                  </a:rPr>
                  <a:t>In fact, invented independently at the same time as ID3 (1984). </a:t>
                </a:r>
              </a:p>
              <a:p>
                <a:pPr lvl="1" algn="just"/>
                <a:r>
                  <a:rPr lang="en-IN" sz="1800" dirty="0" smtClean="0">
                    <a:latin typeface="Times New Roman" panose="02020603050405020304" pitchFamily="18" charset="0"/>
                    <a:ea typeface="Tahoma" panose="020B0604030504040204" pitchFamily="34" charset="0"/>
                    <a:cs typeface="Times New Roman" panose="02020603050405020304" pitchFamily="18" charset="0"/>
                  </a:rPr>
                  <a:t>ID3 and CART are two cornerstone  algorithms spawned a flurry of work on decision tree induction.</a:t>
                </a:r>
              </a:p>
              <a:p>
                <a:pPr algn="just"/>
                <a:endParaRPr lang="en-IN" sz="2000" b="1" u="sng"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CART is a technique that generates </a:t>
                </a:r>
                <a:r>
                  <a:rPr lang="en-IN" sz="2000"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a </a:t>
                </a:r>
                <a:r>
                  <a:rPr lang="en-IN" sz="2000" b="1"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 binary decision tree; </a:t>
                </a:r>
                <a:r>
                  <a:rPr lang="en-IN" sz="2000" dirty="0">
                    <a:latin typeface="Times New Roman" panose="02020603050405020304" pitchFamily="18" charset="0"/>
                    <a:ea typeface="Tahoma" panose="020B0604030504040204" pitchFamily="34" charset="0"/>
                    <a:cs typeface="Times New Roman" panose="02020603050405020304" pitchFamily="18" charset="0"/>
                  </a:rPr>
                  <a:t>T</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hat is, unlike ID3, in CART, for each node only two children is created.</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ID3 uses Information gain as a measure to select the best attribute to be </a:t>
                </a:r>
                <a:r>
                  <a:rPr lang="en-IN" sz="2000" dirty="0" err="1" smtClean="0">
                    <a:latin typeface="Times New Roman" panose="02020603050405020304" pitchFamily="18" charset="0"/>
                    <a:ea typeface="Tahoma" panose="020B0604030504040204" pitchFamily="34" charset="0"/>
                    <a:cs typeface="Times New Roman" panose="02020603050405020304" pitchFamily="18" charset="0"/>
                  </a:rPr>
                  <a:t>splitted</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whereas CART do the same but using another measurement called </a:t>
                </a:r>
                <a:r>
                  <a:rPr lang="en-IN" sz="2000" b="1"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Gini index</a:t>
                </a:r>
                <a:r>
                  <a:rPr lang="en-IN" sz="2000"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It is also known as </a:t>
                </a:r>
                <a:r>
                  <a:rPr lang="en-IN" sz="2000" b="1"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Gini Index of Diversity</a:t>
                </a:r>
                <a:r>
                  <a:rPr lang="en-IN" sz="2000"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and is denote as </a:t>
                </a:r>
                <a14:m>
                  <m:oMath xmlns:m="http://schemas.openxmlformats.org/officeDocument/2006/math">
                    <m:r>
                      <a:rPr lang="en-IN" sz="2000" i="1" smtClean="0">
                        <a:latin typeface="Cambria Math" panose="02040503050406030204" pitchFamily="18" charset="0"/>
                        <a:ea typeface="Cambria Math" panose="02040503050406030204" pitchFamily="18" charset="0"/>
                        <a:cs typeface="Times New Roman" panose="02020603050405020304" pitchFamily="18" charset="0"/>
                      </a:rPr>
                      <m:t>𝛾</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endParaRPr lang="en-IN" sz="2000" b="1" u="sng"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875" y="838200"/>
                <a:ext cx="8762999" cy="5638800"/>
              </a:xfrm>
              <a:blipFill rotWithShape="1">
                <a:blip r:embed="rId2"/>
                <a:stretch>
                  <a:fillRect l="-556" t="-541" r="-1391" b="-43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68</a:t>
            </a:fld>
            <a:endParaRPr lang="en-IN" dirty="0">
              <a:solidFill>
                <a:srgbClr val="04617B">
                  <a:shade val="90000"/>
                </a:srgbClr>
              </a:solidFill>
            </a:endParaRPr>
          </a:p>
        </p:txBody>
      </p:sp>
      <p:sp>
        <p:nvSpPr>
          <p:cNvPr id="6" name="Title 1"/>
          <p:cNvSpPr>
            <a:spLocks noGrp="1"/>
          </p:cNvSpPr>
          <p:nvPr>
            <p:ph type="title"/>
          </p:nvPr>
        </p:nvSpPr>
        <p:spPr>
          <a:xfrm>
            <a:off x="533400" y="152400"/>
            <a:ext cx="8336135" cy="556448"/>
          </a:xfrm>
        </p:spPr>
        <p:txBody>
          <a:bodyPr>
            <a:noAutofit/>
          </a:bodyPr>
          <a:lstStyle/>
          <a:p>
            <a:r>
              <a:rPr lang="en-US" sz="3600" dirty="0" smtClean="0">
                <a:solidFill>
                  <a:srgbClr val="A50021"/>
                </a:solidFill>
                <a:latin typeface="Times New Roman" pitchFamily="18" charset="0"/>
                <a:cs typeface="Times New Roman" pitchFamily="18" charset="0"/>
              </a:rPr>
              <a:t>CART Algorithm</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val="117479950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69</a:t>
            </a:fld>
            <a:endParaRPr lang="en-IN" dirty="0">
              <a:solidFill>
                <a:srgbClr val="04617B">
                  <a:shade val="90000"/>
                </a:srgbClr>
              </a:solidFill>
            </a:endParaRPr>
          </a:p>
        </p:txBody>
      </p:sp>
      <p:sp>
        <p:nvSpPr>
          <p:cNvPr id="6" name="Title 1"/>
          <p:cNvSpPr>
            <a:spLocks noGrp="1"/>
          </p:cNvSpPr>
          <p:nvPr>
            <p:ph type="title"/>
          </p:nvPr>
        </p:nvSpPr>
        <p:spPr>
          <a:xfrm>
            <a:off x="457203" y="619210"/>
            <a:ext cx="8336135" cy="556448"/>
          </a:xfrm>
        </p:spPr>
        <p:txBody>
          <a:bodyPr>
            <a:noAutofit/>
          </a:bodyPr>
          <a:lstStyle/>
          <a:p>
            <a:r>
              <a:rPr lang="en-US" sz="3600" dirty="0" smtClean="0">
                <a:solidFill>
                  <a:srgbClr val="A50021"/>
                </a:solidFill>
                <a:latin typeface="Times New Roman" pitchFamily="18" charset="0"/>
                <a:cs typeface="Times New Roman" pitchFamily="18" charset="0"/>
              </a:rPr>
              <a:t>Gini Index of Diversity</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457200" y="1616034"/>
                <a:ext cx="7973057" cy="4410335"/>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Suppose, </a:t>
                </a:r>
                <a:r>
                  <a:rPr lang="en-IN"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is a training set with size |</a:t>
                </a:r>
                <a:r>
                  <a:rPr lang="en-IN"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𝐶</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d>
                      <m:dPr>
                        <m:begChr m:val="{"/>
                        <m:endChr m:val="}"/>
                        <m:ctrlPr>
                          <a:rPr lang="en-IN" i="1" dirty="0">
                            <a:solidFill>
                              <a:schemeClr val="tx1"/>
                            </a:solidFill>
                            <a:latin typeface="Cambria Math"/>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𝑘</m:t>
                            </m:r>
                          </m:sub>
                        </m:sSub>
                      </m:e>
                    </m:d>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be the set of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k</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classifications </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and </a:t>
                </a:r>
                <a14:m>
                  <m:oMath xmlns:m="http://schemas.openxmlformats.org/officeDocument/2006/math">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d>
                      <m:dPr>
                        <m:begChr m:val="{"/>
                        <m:endChr m:val="}"/>
                        <m:ctrlPr>
                          <a:rPr lang="en-IN" i="1" dirty="0">
                            <a:solidFill>
                              <a:schemeClr val="tx1"/>
                            </a:solidFill>
                            <a:latin typeface="Cambria Math"/>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𝑎</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𝑎</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𝑎</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𝑚</m:t>
                            </m:r>
                          </m:sub>
                        </m:sSub>
                      </m:e>
                    </m:d>
                  </m:oMath>
                </a14:m>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be any attribute with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m</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different values of it. </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Like entropy measure in ID3, CART </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proposes Gini Index (denoted by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G</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as the measure of impurity of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It can be defined as follows.</a:t>
                </a:r>
              </a:p>
              <a:p>
                <a:pPr algn="just"/>
                <a14:m>
                  <m:oMathPara xmlns:m="http://schemas.openxmlformats.org/officeDocument/2006/math">
                    <m:oMathParaPr>
                      <m:jc m:val="centerGroup"/>
                    </m:oMathParaPr>
                    <m:oMath xmlns:m="http://schemas.openxmlformats.org/officeDocument/2006/math">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nary>
                        <m:naryPr>
                          <m:chr m:val="∑"/>
                          <m:ctrlPr>
                            <a:rPr lang="en-IN" i="1">
                              <a:solidFill>
                                <a:schemeClr val="tx1"/>
                              </a:solidFill>
                              <a:latin typeface="Cambria Math"/>
                              <a:ea typeface="Tahoma" panose="020B0604030504040204" pitchFamily="34" charset="0"/>
                              <a:cs typeface="Times New Roman" panose="02020603050405020304" pitchFamily="18" charset="0"/>
                            </a:rPr>
                          </m:ctrlPr>
                        </m:naryPr>
                        <m:sub>
                          <m:r>
                            <m:rPr>
                              <m:brk m:alnAt="23"/>
                            </m:r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up>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𝑘</m:t>
                          </m:r>
                        </m:sup>
                        <m:e>
                          <m:sSubSup>
                            <m:sSubSupPr>
                              <m:ctrlPr>
                                <a:rPr lang="en-IN" i="1">
                                  <a:solidFill>
                                    <a:schemeClr val="tx1"/>
                                  </a:solidFill>
                                  <a:latin typeface="Cambria Math"/>
                                  <a:ea typeface="Tahoma" panose="020B0604030504040204" pitchFamily="34" charset="0"/>
                                  <a:cs typeface="Times New Roman" panose="02020603050405020304" pitchFamily="18" charset="0"/>
                                </a:rPr>
                              </m:ctrlPr>
                            </m:sSubSup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𝑝</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up>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p>
                          </m:sSubSup>
                        </m:e>
                      </m:nary>
                    </m:oMath>
                  </m:oMathPara>
                </a14:m>
                <a:endPar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where </a:t>
                </a:r>
                <a14:m>
                  <m:oMath xmlns:m="http://schemas.openxmlformats.org/officeDocument/2006/math">
                    <m:sSub>
                      <m:sSubPr>
                        <m:ctrlPr>
                          <a:rPr lang="en-IN"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𝑝</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is the probability that a tuple in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belongs to class </a:t>
                </a:r>
                <a14:m>
                  <m:oMath xmlns:m="http://schemas.openxmlformats.org/officeDocument/2006/math">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𝑝</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can be </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estimated as</a:t>
                </a:r>
                <a:endPar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𝑝</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i="1" dirty="0">
                              <a:solidFill>
                                <a:schemeClr val="tx1"/>
                              </a:solidFill>
                              <a:latin typeface="Cambria Math"/>
                              <a:ea typeface="Tahoma" panose="020B0604030504040204" pitchFamily="34" charset="0"/>
                              <a:cs typeface="Times New Roman" panose="02020603050405020304" pitchFamily="18" charset="0"/>
                            </a:rPr>
                          </m:ctrlPr>
                        </m:fPr>
                        <m:num>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𝐶</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baseline="-25000"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num>
                        <m:den>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den>
                      </m:f>
                    </m:oMath>
                  </m:oMathPara>
                </a14:m>
                <a:endPar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where </a:t>
                </a:r>
                <a14:m>
                  <m:oMath xmlns:m="http://schemas.openxmlformats.org/officeDocument/2006/math">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𝐶</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baseline="-25000"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denotes the number of tuples in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with class </a:t>
                </a:r>
                <a14:m>
                  <m:oMath xmlns:m="http://schemas.openxmlformats.org/officeDocument/2006/math">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US" b="0" i="1" dirty="0" smtClean="0">
                            <a:solidFill>
                              <a:schemeClr val="tx1"/>
                            </a:solidFill>
                            <a:latin typeface="Cambria Math"/>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p:txBody>
          </p:sp>
        </mc:Choice>
        <mc:Fallback xmlns="">
          <p:sp>
            <p:nvSpPr>
              <p:cNvPr id="7" name="Rectangle 6"/>
              <p:cNvSpPr>
                <a:spLocks noRot="1" noChangeAspect="1" noMove="1" noResize="1" noEditPoints="1" noAdjustHandles="1" noChangeArrowheads="1" noChangeShapeType="1" noTextEdit="1"/>
              </p:cNvSpPr>
              <p:nvPr/>
            </p:nvSpPr>
            <p:spPr>
              <a:xfrm>
                <a:off x="457200" y="1616034"/>
                <a:ext cx="7973057" cy="4410335"/>
              </a:xfrm>
              <a:prstGeom prst="rect">
                <a:avLst/>
              </a:prstGeom>
              <a:blipFill rotWithShape="1">
                <a:blip r:embed="rId2"/>
                <a:stretch>
                  <a:fillRect r="-149"/>
                </a:stretch>
              </a:blipFill>
              <a:effectLst>
                <a:glow rad="63500">
                  <a:schemeClr val="accent2">
                    <a:satMod val="175000"/>
                    <a:alpha val="40000"/>
                  </a:schemeClr>
                </a:glow>
              </a:effectLst>
            </p:spPr>
            <p:txBody>
              <a:bodyPr/>
              <a:lstStyle/>
              <a:p>
                <a:r>
                  <a:rPr lang="en-US">
                    <a:noFill/>
                  </a:rPr>
                  <a:t> </a:t>
                </a:r>
              </a:p>
            </p:txBody>
          </p:sp>
        </mc:Fallback>
      </mc:AlternateContent>
      <p:sp>
        <p:nvSpPr>
          <p:cNvPr id="8" name="Rounded Rectangle 7"/>
          <p:cNvSpPr/>
          <p:nvPr/>
        </p:nvSpPr>
        <p:spPr>
          <a:xfrm>
            <a:off x="657278" y="1656978"/>
            <a:ext cx="7554615"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9.6: </a:t>
            </a:r>
            <a:r>
              <a:rPr lang="en-US" sz="2000" b="1" dirty="0" err="1" smtClean="0">
                <a:solidFill>
                  <a:prstClr val="black"/>
                </a:solidFill>
                <a:latin typeface="Times New Roman" pitchFamily="18" charset="0"/>
                <a:cs typeface="Times New Roman" pitchFamily="18" charset="0"/>
              </a:rPr>
              <a:t>Gini</a:t>
            </a:r>
            <a:r>
              <a:rPr lang="en-US" sz="2000" b="1" dirty="0" smtClean="0">
                <a:solidFill>
                  <a:prstClr val="black"/>
                </a:solidFill>
                <a:latin typeface="Times New Roman" pitchFamily="18" charset="0"/>
                <a:cs typeface="Times New Roman" pitchFamily="18" charset="0"/>
              </a:rPr>
              <a:t> Index</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9486037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AutoShape 5"/>
          <p:cNvSpPr>
            <a:spLocks noGrp="1" noChangeArrowheads="1"/>
          </p:cNvSpPr>
          <p:nvPr>
            <p:ph type="title"/>
          </p:nvPr>
        </p:nvSpPr>
        <p:spPr>
          <a:xfrm>
            <a:off x="685800" y="152400"/>
            <a:ext cx="7924800" cy="1143000"/>
          </a:xfrm>
        </p:spPr>
        <p:style>
          <a:lnRef idx="2">
            <a:schemeClr val="dk1"/>
          </a:lnRef>
          <a:fillRef idx="1">
            <a:schemeClr val="lt1"/>
          </a:fillRef>
          <a:effectRef idx="0">
            <a:schemeClr val="dk1"/>
          </a:effectRef>
          <a:fontRef idx="minor">
            <a:schemeClr val="dk1"/>
          </a:fontRef>
        </p:style>
        <p:txBody>
          <a:bodyPr/>
          <a:lstStyle/>
          <a:p>
            <a:r>
              <a:rPr lang="en-US" altLang="zh-CN" dirty="0"/>
              <a:t>Why decision tree?</a:t>
            </a:r>
          </a:p>
        </p:txBody>
      </p:sp>
      <p:sp>
        <p:nvSpPr>
          <p:cNvPr id="3075" name="Rectangle 3"/>
          <p:cNvSpPr>
            <a:spLocks noGrp="1" noChangeArrowheads="1"/>
          </p:cNvSpPr>
          <p:nvPr>
            <p:ph type="body" sz="half" idx="1"/>
          </p:nvPr>
        </p:nvSpPr>
        <p:spPr>
          <a:xfrm>
            <a:off x="533400" y="1600200"/>
            <a:ext cx="8382000" cy="2362200"/>
          </a:xfrm>
        </p:spPr>
        <p:style>
          <a:lnRef idx="1">
            <a:schemeClr val="accent1"/>
          </a:lnRef>
          <a:fillRef idx="2">
            <a:schemeClr val="accent1"/>
          </a:fillRef>
          <a:effectRef idx="1">
            <a:schemeClr val="accent1"/>
          </a:effectRef>
          <a:fontRef idx="minor">
            <a:schemeClr val="dk1"/>
          </a:fontRef>
        </p:style>
        <p:txBody>
          <a:bodyPr/>
          <a:lstStyle/>
          <a:p>
            <a:pPr algn="just">
              <a:buFont typeface="Wingdings" pitchFamily="2" charset="2"/>
              <a:buChar char="q"/>
            </a:pPr>
            <a:r>
              <a:rPr lang="en-US" altLang="zh-CN" sz="2400" dirty="0" smtClean="0"/>
              <a:t>Decision trees are powerful and popular tools for classification and prediction.</a:t>
            </a:r>
          </a:p>
          <a:p>
            <a:pPr algn="just">
              <a:buFont typeface="Wingdings" pitchFamily="2" charset="2"/>
              <a:buChar char="q"/>
            </a:pPr>
            <a:r>
              <a:rPr lang="en-US" altLang="zh-CN" sz="2400" dirty="0" smtClean="0"/>
              <a:t>Decision trees represent </a:t>
            </a:r>
            <a:r>
              <a:rPr lang="en-US" altLang="zh-CN" sz="2400" i="1" dirty="0" smtClean="0"/>
              <a:t>rules</a:t>
            </a:r>
            <a:r>
              <a:rPr lang="en-US" altLang="zh-CN" sz="2400" dirty="0" smtClean="0"/>
              <a:t>, which can be understood by humans and used in knowledge system such as database.  </a:t>
            </a:r>
            <a:endParaRPr lang="en-US" altLang="zh-CN" sz="2400" dirty="0"/>
          </a:p>
        </p:txBody>
      </p:sp>
    </p:spTree>
    <p:extLst>
      <p:ext uri="{BB962C8B-B14F-4D97-AF65-F5344CB8AC3E}">
        <p14:creationId xmlns:p14="http://schemas.microsoft.com/office/powerpoint/2010/main" val="309864394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490896"/>
                <a:ext cx="8229600" cy="4550229"/>
              </a:xfrm>
            </p:spPr>
            <p:txBody>
              <a:bodyPr>
                <a:normAutofit/>
              </a:bodyPr>
              <a:lstStyle/>
              <a:p>
                <a:pPr marL="0" indent="0" algn="just">
                  <a:buNone/>
                </a:pPr>
                <a:endParaRPr lang="en-IN" sz="9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b="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a:t>Note</a:t>
                </a:r>
              </a:p>
              <a:p>
                <a:pPr marL="0" indent="0" algn="just">
                  <a:buNone/>
                </a:pPr>
                <a:endParaRPr lang="en-US" sz="1000" b="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algn="just"/>
                <a14:m>
                  <m:oMath xmlns:m="http://schemas.openxmlformats.org/officeDocument/2006/math">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measures the “impurity” of data set </a:t>
                </a:r>
                <a:r>
                  <a:rPr lang="en-US" sz="2000" i="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D</a:t>
                </a: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US" sz="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a:t>
                </a:r>
                <a:r>
                  <a:rPr lang="en-US" sz="2000"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rPr>
                  <a:t>smallest value </a:t>
                </a: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of </a:t>
                </a:r>
                <a14:m>
                  <m:oMath xmlns:m="http://schemas.openxmlformats.org/officeDocument/2006/math">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is zero</a:t>
                </a:r>
              </a:p>
              <a:p>
                <a:pPr lvl="1" algn="just"/>
                <a:endParaRPr lang="en-US" sz="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US"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which it takes when all the classifications are same. </a:t>
                </a:r>
              </a:p>
              <a:p>
                <a:pPr lvl="5" algn="just"/>
                <a:endParaRPr lang="en-US" sz="12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It takes its </a:t>
                </a:r>
                <a:r>
                  <a:rPr lang="en-US" sz="2000"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rPr>
                  <a:t>largest value </a:t>
                </a:r>
                <a14:m>
                  <m:oMath xmlns:m="http://schemas.openxmlformats.org/officeDocument/2006/math">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f>
                      <m:fPr>
                        <m:ctrlPr>
                          <a:rPr lang="en-IN" sz="2000" b="0" i="1" smtClean="0">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𝑘</m:t>
                        </m:r>
                      </m:den>
                    </m:f>
                  </m:oMath>
                </a14:m>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lvl="2" algn="just"/>
                <a:endParaRPr lang="en-US" sz="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US"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when the classes are evenly distributed between the tuples, that is the frequency of each class is </a:t>
                </a:r>
                <a14:m>
                  <m:oMath xmlns:m="http://schemas.openxmlformats.org/officeDocument/2006/math">
                    <m:f>
                      <m:fPr>
                        <m:ctrlPr>
                          <a:rPr lang="en-US" sz="1800" i="1" dirty="0" smtClean="0">
                            <a:solidFill>
                              <a:srgbClr val="0B5ED7"/>
                            </a:solidFill>
                            <a:latin typeface="Cambria Math"/>
                            <a:ea typeface="Tahoma" panose="020B0604030504040204" pitchFamily="34" charset="0"/>
                            <a:cs typeface="Times New Roman" panose="02020603050405020304" pitchFamily="18" charset="0"/>
                          </a:rPr>
                        </m:ctrlPr>
                      </m:fPr>
                      <m:num>
                        <m:r>
                          <a:rPr lang="en-US" sz="180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um>
                      <m:den>
                        <m:r>
                          <a:rPr lang="en-US" sz="180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𝑘</m:t>
                        </m:r>
                      </m:den>
                    </m:f>
                  </m:oMath>
                </a14:m>
                <a:r>
                  <a:rPr lang="en-US"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490895"/>
                <a:ext cx="8425339" cy="4550229"/>
              </a:xfrm>
              <a:blipFill rotWithShape="1">
                <a:blip r:embed="rId2"/>
                <a:stretch>
                  <a:fillRect l="-796" r="-57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70</a:t>
            </a:fld>
            <a:endParaRPr lang="en-IN" dirty="0">
              <a:solidFill>
                <a:srgbClr val="04617B">
                  <a:shade val="90000"/>
                </a:srgbClr>
              </a:solidFill>
            </a:endParaRPr>
          </a:p>
        </p:txBody>
      </p:sp>
      <p:sp>
        <p:nvSpPr>
          <p:cNvPr id="6" name="Title 1"/>
          <p:cNvSpPr>
            <a:spLocks noGrp="1"/>
          </p:cNvSpPr>
          <p:nvPr>
            <p:ph type="title"/>
          </p:nvPr>
        </p:nvSpPr>
        <p:spPr>
          <a:xfrm>
            <a:off x="457203" y="619210"/>
            <a:ext cx="8336135" cy="556448"/>
          </a:xfrm>
        </p:spPr>
        <p:txBody>
          <a:bodyPr>
            <a:noAutofit/>
          </a:bodyPr>
          <a:lstStyle/>
          <a:p>
            <a:r>
              <a:rPr lang="en-US" sz="3600" dirty="0" smtClean="0">
                <a:solidFill>
                  <a:srgbClr val="A50021"/>
                </a:solidFill>
                <a:latin typeface="Times New Roman" pitchFamily="18" charset="0"/>
                <a:cs typeface="Times New Roman" pitchFamily="18" charset="0"/>
              </a:rPr>
              <a:t>Gini Index of Diversity</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val="140617233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71</a:t>
            </a:fld>
            <a:endParaRPr lang="en-IN" dirty="0">
              <a:solidFill>
                <a:srgbClr val="04617B">
                  <a:shade val="90000"/>
                </a:srgbClr>
              </a:solidFill>
            </a:endParaRPr>
          </a:p>
        </p:txBody>
      </p:sp>
      <p:sp>
        <p:nvSpPr>
          <p:cNvPr id="6" name="Title 1"/>
          <p:cNvSpPr>
            <a:spLocks noGrp="1"/>
          </p:cNvSpPr>
          <p:nvPr>
            <p:ph type="title"/>
          </p:nvPr>
        </p:nvSpPr>
        <p:spPr>
          <a:xfrm>
            <a:off x="457203" y="619210"/>
            <a:ext cx="8336135" cy="556448"/>
          </a:xfrm>
        </p:spPr>
        <p:txBody>
          <a:bodyPr>
            <a:noAutofit/>
          </a:bodyPr>
          <a:lstStyle/>
          <a:p>
            <a:r>
              <a:rPr lang="en-US" sz="3600" dirty="0" smtClean="0">
                <a:solidFill>
                  <a:srgbClr val="A50021"/>
                </a:solidFill>
                <a:latin typeface="Times New Roman" pitchFamily="18" charset="0"/>
                <a:cs typeface="Times New Roman" pitchFamily="18" charset="0"/>
              </a:rPr>
              <a:t>Gini Index of Diversity</a:t>
            </a:r>
            <a:endParaRPr lang="en-IN" sz="36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657278" y="1538345"/>
                <a:ext cx="7554615" cy="4034117"/>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endPar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Suppose, a binary partition on </a:t>
                </a:r>
                <a:r>
                  <a:rPr lang="en-IN"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A</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splits </a:t>
                </a:r>
                <a:r>
                  <a:rPr lang="en-IN"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into </a:t>
                </a:r>
                <a14:m>
                  <m:oMath xmlns:m="http://schemas.openxmlformats.org/officeDocument/2006/math">
                    <m:sSub>
                      <m:sSubPr>
                        <m:ctrlPr>
                          <a:rPr lang="en-IN"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sSub>
                      <m:sSubPr>
                        <m:ctrlPr>
                          <a:rPr lang="en-IN"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then the </a:t>
                </a:r>
                <a:r>
                  <a:rPr lang="en-US" dirty="0">
                    <a:solidFill>
                      <a:srgbClr val="A50021"/>
                    </a:solidFill>
                    <a:latin typeface="Times New Roman" panose="02020603050405020304" pitchFamily="18" charset="0"/>
                    <a:ea typeface="Tahoma" panose="020B0604030504040204" pitchFamily="34" charset="0"/>
                    <a:cs typeface="Times New Roman" panose="02020603050405020304" pitchFamily="18" charset="0"/>
                  </a:rPr>
                  <a:t>weighted average Gini Index of splitting </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denoted by </a:t>
                </a:r>
                <a14:m>
                  <m:oMath xmlns:m="http://schemas.openxmlformats.org/officeDocument/2006/math">
                    <m:sSub>
                      <m:sSubPr>
                        <m:ctrlPr>
                          <a:rPr lang="en-US"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is given </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by</a:t>
                </a:r>
              </a:p>
              <a:p>
                <a:pPr algn="just"/>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endPar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i="1" dirty="0">
                              <a:solidFill>
                                <a:schemeClr val="tx1"/>
                              </a:solidFill>
                              <a:latin typeface="Cambria Math"/>
                              <a:ea typeface="Tahoma" panose="020B0604030504040204" pitchFamily="34" charset="0"/>
                              <a:cs typeface="Times New Roman" panose="02020603050405020304" pitchFamily="18" charset="0"/>
                            </a:rPr>
                          </m:ctrlPr>
                        </m:fPr>
                        <m:num>
                          <m:d>
                            <m:dPr>
                              <m:begChr m:val="|"/>
                              <m:endChr m:val="|"/>
                              <m:ctrlPr>
                                <a:rPr lang="en-IN" i="1" dirty="0">
                                  <a:solidFill>
                                    <a:schemeClr val="tx1"/>
                                  </a:solidFill>
                                  <a:latin typeface="Cambria Math"/>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e>
                          </m:d>
                        </m:num>
                        <m:den>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den>
                      </m:f>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i="1" dirty="0">
                              <a:solidFill>
                                <a:schemeClr val="tx1"/>
                              </a:solidFill>
                              <a:latin typeface="Cambria Math"/>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e>
                      </m:d>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i="1" dirty="0">
                              <a:solidFill>
                                <a:schemeClr val="tx1"/>
                              </a:solidFill>
                              <a:latin typeface="Cambria Math"/>
                              <a:ea typeface="Tahoma" panose="020B0604030504040204" pitchFamily="34" charset="0"/>
                              <a:cs typeface="Times New Roman" panose="02020603050405020304" pitchFamily="18" charset="0"/>
                            </a:rPr>
                          </m:ctrlPr>
                        </m:fPr>
                        <m:num>
                          <m:d>
                            <m:dPr>
                              <m:begChr m:val="|"/>
                              <m:endChr m:val="|"/>
                              <m:ctrlPr>
                                <a:rPr lang="en-IN" i="1" dirty="0">
                                  <a:solidFill>
                                    <a:schemeClr val="tx1"/>
                                  </a:solidFill>
                                  <a:latin typeface="Cambria Math"/>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e>
                          </m:d>
                        </m:num>
                        <m:den>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den>
                      </m:f>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oMath>
                  </m:oMathPara>
                </a14:m>
                <a:endPar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endPar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This </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binary partition of </a:t>
                </a:r>
                <a:r>
                  <a:rPr lang="en-IN"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reduces the impurity and the reduction in impurity is measured by</a:t>
                </a:r>
              </a:p>
              <a:p>
                <a:pPr algn="just"/>
                <a14:m>
                  <m:oMathPara xmlns:m="http://schemas.openxmlformats.org/officeDocument/2006/math">
                    <m:oMathParaPr>
                      <m:jc m:val="centerGroup"/>
                    </m:oMathParaPr>
                    <m:oMath xmlns:m="http://schemas.openxmlformats.org/officeDocument/2006/math">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i="1">
                              <a:solidFill>
                                <a:schemeClr val="tx1"/>
                              </a:solidFill>
                              <a:latin typeface="Cambria Math"/>
                              <a:ea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𝐺</m:t>
                      </m:r>
                      <m:d>
                        <m:dPr>
                          <m:ctrlPr>
                            <a:rPr lang="en-IN" i="1">
                              <a:solidFill>
                                <a:schemeClr val="tx1"/>
                              </a:solidFill>
                              <a:latin typeface="Cambria Math"/>
                              <a:ea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oMath>
                  </m:oMathPara>
                </a14:m>
                <a:endPar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endPar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672911" y="1538344"/>
                <a:ext cx="7734300" cy="4034117"/>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657278" y="1549398"/>
            <a:ext cx="7554615"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9.7: </a:t>
            </a:r>
            <a:r>
              <a:rPr lang="en-US" sz="2000" b="1" dirty="0" err="1" smtClean="0">
                <a:solidFill>
                  <a:prstClr val="black"/>
                </a:solidFill>
                <a:latin typeface="Times New Roman" pitchFamily="18" charset="0"/>
                <a:cs typeface="Times New Roman" pitchFamily="18" charset="0"/>
              </a:rPr>
              <a:t>Gini</a:t>
            </a:r>
            <a:r>
              <a:rPr lang="en-US" sz="2000" b="1" dirty="0" smtClean="0">
                <a:solidFill>
                  <a:prstClr val="black"/>
                </a:solidFill>
                <a:latin typeface="Times New Roman" pitchFamily="18" charset="0"/>
                <a:cs typeface="Times New Roman" pitchFamily="18" charset="0"/>
              </a:rPr>
              <a:t> Index of Diversity</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915713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643300"/>
                <a:ext cx="8229600" cy="3255276"/>
              </a:xfrm>
            </p:spPr>
            <p:txBody>
              <a:bodyPr>
                <a:normAutofit/>
              </a:bodyPr>
              <a:lstStyle/>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This </a:t>
                </a:r>
                <a14:m>
                  <m:oMath xmlns:m="http://schemas.openxmlformats.org/officeDocument/2006/math">
                    <m:r>
                      <a:rPr lang="en-IN" sz="2000" i="1">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i="1">
                            <a:latin typeface="Cambria Math"/>
                            <a:ea typeface="Cambria Math" panose="02040503050406030204" pitchFamily="18" charset="0"/>
                            <a:cs typeface="Times New Roman" panose="02020603050405020304" pitchFamily="18" charset="0"/>
                          </a:rPr>
                        </m:ctrlPr>
                      </m:dPr>
                      <m:e>
                        <m:r>
                          <a:rPr lang="en-IN" sz="2000" i="1">
                            <a:latin typeface="Cambria Math" panose="02040503050406030204" pitchFamily="18" charset="0"/>
                            <a:ea typeface="Cambria Math" panose="02040503050406030204" pitchFamily="18" charset="0"/>
                            <a:cs typeface="Times New Roman" panose="02020603050405020304" pitchFamily="18" charset="0"/>
                          </a:rPr>
                          <m:t>𝐴</m:t>
                        </m:r>
                        <m:r>
                          <a:rPr lang="en-IN" sz="2000" i="1">
                            <a:latin typeface="Cambria Math" panose="02040503050406030204" pitchFamily="18" charset="0"/>
                            <a:ea typeface="Cambria Math" panose="02040503050406030204" pitchFamily="18" charset="0"/>
                            <a:cs typeface="Times New Roman" panose="02020603050405020304" pitchFamily="18" charset="0"/>
                          </a:rPr>
                          <m:t>,</m:t>
                        </m:r>
                        <m:r>
                          <a:rPr lang="en-IN" sz="2000" i="1">
                            <a:latin typeface="Cambria Math" panose="02040503050406030204" pitchFamily="18" charset="0"/>
                            <a:ea typeface="Cambria Math" panose="02040503050406030204" pitchFamily="18" charset="0"/>
                            <a:cs typeface="Times New Roman" panose="02020603050405020304" pitchFamily="18" charset="0"/>
                          </a:rPr>
                          <m:t>𝐷</m:t>
                        </m:r>
                      </m:e>
                    </m:d>
                  </m:oMath>
                </a14:m>
                <a:r>
                  <a:rPr lang="en-US" sz="2000" dirty="0" smtClean="0">
                    <a:latin typeface="Times New Roman" panose="02020603050405020304" pitchFamily="18" charset="0"/>
                    <a:ea typeface="Tahoma" panose="020B0604030504040204" pitchFamily="34" charset="0"/>
                    <a:cs typeface="Times New Roman" panose="02020603050405020304" pitchFamily="18" charset="0"/>
                  </a:rPr>
                  <a:t> is called the </a:t>
                </a:r>
                <a:r>
                  <a:rPr lang="en-US" sz="2000" dirty="0">
                    <a:latin typeface="Times New Roman" panose="02020603050405020304" pitchFamily="18" charset="0"/>
                    <a:ea typeface="Tahoma" panose="020B0604030504040204" pitchFamily="34" charset="0"/>
                    <a:cs typeface="Times New Roman" panose="02020603050405020304" pitchFamily="18" charset="0"/>
                  </a:rPr>
                  <a:t>G</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ini Index of diversity. </a:t>
                </a:r>
              </a:p>
              <a:p>
                <a:pPr lvl="5" algn="just"/>
                <a:endParaRPr lang="en-US" sz="12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It is also called as “impurity reduction”. </a:t>
                </a:r>
              </a:p>
              <a:p>
                <a:pPr lvl="8" algn="just"/>
                <a:endParaRPr lang="en-US"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The attribute that </a:t>
                </a: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maximizes</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the reduction in impurity (or equivalently, has the </a:t>
                </a: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minimum value of</a:t>
                </a:r>
                <a14:m>
                  <m:oMath xmlns:m="http://schemas.openxmlformats.org/officeDocument/2006/math">
                    <m:r>
                      <a:rPr lang="en-US" sz="2000" b="0" i="0" smtClean="0">
                        <a:solidFill>
                          <a:srgbClr val="0B5ED7"/>
                        </a:solidFill>
                        <a:latin typeface="Cambria Math"/>
                        <a:ea typeface="Cambria Math" panose="02040503050406030204" pitchFamily="18" charset="0"/>
                        <a:cs typeface="Times New Roman" panose="02020603050405020304" pitchFamily="18" charset="0"/>
                      </a:rPr>
                      <m:t>     </m:t>
                    </m:r>
                    <m:r>
                      <a:rPr lang="en-US" sz="2000" i="1" smtClean="0">
                        <a:solidFill>
                          <a:srgbClr val="0B5ED7"/>
                        </a:solidFill>
                        <a:latin typeface="Cambria Math"/>
                        <a:ea typeface="Cambria Math" panose="02040503050406030204" pitchFamily="18" charset="0"/>
                        <a:cs typeface="Times New Roman" panose="02020603050405020304" pitchFamily="18" charset="0"/>
                      </a:rPr>
                      <m:t>𝐺</m:t>
                    </m:r>
                    <m:r>
                      <a:rPr lang="en-US" sz="2000" b="0" i="1" baseline="-25000" smtClean="0">
                        <a:solidFill>
                          <a:srgbClr val="0B5ED7"/>
                        </a:solidFill>
                        <a:latin typeface="Cambria Math"/>
                        <a:ea typeface="Cambria Math" panose="02040503050406030204" pitchFamily="18" charset="0"/>
                        <a:cs typeface="Times New Roman" panose="02020603050405020304" pitchFamily="18" charset="0"/>
                      </a:rPr>
                      <m:t>𝐴</m:t>
                    </m:r>
                    <m:r>
                      <a:rPr lang="en-US" sz="2000" b="0" i="1" smtClean="0">
                        <a:solidFill>
                          <a:srgbClr val="0B5ED7"/>
                        </a:solidFill>
                        <a:latin typeface="Cambria Math"/>
                        <a:ea typeface="Cambria Math" panose="02040503050406030204" pitchFamily="18" charset="0"/>
                        <a:cs typeface="Times New Roman" panose="02020603050405020304" pitchFamily="18" charset="0"/>
                      </a:rPr>
                      <m:t>(</m:t>
                    </m:r>
                    <m:r>
                      <a:rPr lang="en-US" sz="2000" b="0" i="1" smtClean="0">
                        <a:solidFill>
                          <a:srgbClr val="0B5ED7"/>
                        </a:solidFill>
                        <a:latin typeface="Cambria Math"/>
                        <a:ea typeface="Cambria Math" panose="02040503050406030204" pitchFamily="18" charset="0"/>
                        <a:cs typeface="Times New Roman" panose="02020603050405020304" pitchFamily="18" charset="0"/>
                      </a:rPr>
                      <m:t>𝐷</m:t>
                    </m:r>
                    <m:r>
                      <a:rPr lang="en-US" sz="2000" b="0" i="1" smtClean="0">
                        <a:solidFill>
                          <a:srgbClr val="0B5ED7"/>
                        </a:solidFill>
                        <a:latin typeface="Cambria Math"/>
                        <a:ea typeface="Cambria Math" panose="02040503050406030204" pitchFamily="18" charset="0"/>
                        <a:cs typeface="Times New Roman" panose="02020603050405020304" pitchFamily="18" charset="0"/>
                      </a:rPr>
                      <m:t>)</m:t>
                    </m:r>
                  </m:oMath>
                </a14:m>
                <a:r>
                  <a:rPr lang="en-US" sz="2000" dirty="0" smtClean="0">
                    <a:latin typeface="Times New Roman" panose="02020603050405020304" pitchFamily="18" charset="0"/>
                    <a:ea typeface="Tahoma" panose="020B0604030504040204" pitchFamily="34" charset="0"/>
                    <a:cs typeface="Times New Roman" panose="02020603050405020304" pitchFamily="18" charset="0"/>
                  </a:rPr>
                  <a:t>) is selected for the attribute to be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splitted</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643300"/>
                <a:ext cx="8425339" cy="3255276"/>
              </a:xfrm>
              <a:blipFill rotWithShape="1">
                <a:blip r:embed="rId2"/>
                <a:stretch>
                  <a:fillRect l="-507" t="-936"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72</a:t>
            </a:fld>
            <a:endParaRPr lang="en-IN" dirty="0">
              <a:solidFill>
                <a:srgbClr val="04617B">
                  <a:shade val="90000"/>
                </a:srgbClr>
              </a:solidFill>
            </a:endParaRPr>
          </a:p>
        </p:txBody>
      </p:sp>
      <p:sp>
        <p:nvSpPr>
          <p:cNvPr id="6" name="Title 1"/>
          <p:cNvSpPr>
            <a:spLocks noGrp="1"/>
          </p:cNvSpPr>
          <p:nvPr>
            <p:ph type="title"/>
          </p:nvPr>
        </p:nvSpPr>
        <p:spPr>
          <a:xfrm>
            <a:off x="533400" y="228600"/>
            <a:ext cx="8336135" cy="556448"/>
          </a:xfrm>
        </p:spPr>
        <p:txBody>
          <a:bodyPr>
            <a:noAutofit/>
          </a:bodyPr>
          <a:lstStyle/>
          <a:p>
            <a:r>
              <a:rPr lang="en-US" sz="3600" dirty="0" smtClean="0">
                <a:solidFill>
                  <a:srgbClr val="A50021"/>
                </a:solidFill>
                <a:latin typeface="Times New Roman" pitchFamily="18" charset="0"/>
                <a:cs typeface="Times New Roman" pitchFamily="18" charset="0"/>
              </a:rPr>
              <a:t>Gini Index of Diversity  and CART</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val="161117318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338501"/>
            <a:ext cx="8229600" cy="1034586"/>
          </a:xfrm>
        </p:spPr>
        <p:txBody>
          <a:bodyPr>
            <a:normAutofit lnSpcReduction="10000"/>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Example 9.15 : CART Algorithm</a:t>
            </a:r>
            <a:endPar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Suppose we want to build decision tree for the data set EMP as given in the table below.</a:t>
            </a: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73</a:t>
            </a:fld>
            <a:endParaRPr lang="en-IN" dirty="0">
              <a:solidFill>
                <a:srgbClr val="04617B">
                  <a:shade val="90000"/>
                </a:srgbClr>
              </a:solidFill>
            </a:endParaRPr>
          </a:p>
        </p:txBody>
      </p:sp>
      <p:sp>
        <p:nvSpPr>
          <p:cNvPr id="6" name="Title 1"/>
          <p:cNvSpPr>
            <a:spLocks noGrp="1"/>
          </p:cNvSpPr>
          <p:nvPr>
            <p:ph type="title"/>
          </p:nvPr>
        </p:nvSpPr>
        <p:spPr>
          <a:xfrm>
            <a:off x="457203" y="619210"/>
            <a:ext cx="8336135" cy="556448"/>
          </a:xfrm>
        </p:spPr>
        <p:txBody>
          <a:bodyPr>
            <a:normAutofit fontScale="90000"/>
          </a:bodyPr>
          <a:lstStyle/>
          <a:p>
            <a:r>
              <a:rPr lang="en-US" sz="4400" dirty="0" smtClean="0">
                <a:solidFill>
                  <a:srgbClr val="A50021"/>
                </a:solidFill>
                <a:latin typeface="Times New Roman" pitchFamily="18" charset="0"/>
                <a:cs typeface="Times New Roman" pitchFamily="18" charset="0"/>
              </a:rPr>
              <a:t>CART Algorithm : Illustration</a:t>
            </a:r>
            <a:endParaRPr lang="en-IN" sz="4400" b="1" dirty="0">
              <a:solidFill>
                <a:srgbClr val="A50021"/>
              </a:solidFill>
              <a:latin typeface="Times New Roman" pitchFamily="18" charset="0"/>
              <a:cs typeface="Times New Roman"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357026899"/>
              </p:ext>
            </p:extLst>
          </p:nvPr>
        </p:nvGraphicFramePr>
        <p:xfrm>
          <a:off x="2307322" y="2232281"/>
          <a:ext cx="6124501" cy="4216469"/>
        </p:xfrm>
        <a:graphic>
          <a:graphicData uri="http://schemas.openxmlformats.org/drawingml/2006/table">
            <a:tbl>
              <a:tblPr firstRow="1" bandRow="1">
                <a:tableStyleId>{5C22544A-7EE6-4342-B048-85BDC9FD1C3A}</a:tableStyleId>
              </a:tblPr>
              <a:tblGrid>
                <a:gridCol w="1078610">
                  <a:extLst>
                    <a:ext uri="{9D8B030D-6E8A-4147-A177-3AD203B41FA5}">
                      <a16:colId xmlns:a16="http://schemas.microsoft.com/office/drawing/2014/main" xmlns="" val="418863574"/>
                    </a:ext>
                  </a:extLst>
                </a:gridCol>
                <a:gridCol w="675804">
                  <a:extLst>
                    <a:ext uri="{9D8B030D-6E8A-4147-A177-3AD203B41FA5}">
                      <a16:colId xmlns:a16="http://schemas.microsoft.com/office/drawing/2014/main" xmlns="" val="2433387740"/>
                    </a:ext>
                  </a:extLst>
                </a:gridCol>
                <a:gridCol w="956953">
                  <a:extLst>
                    <a:ext uri="{9D8B030D-6E8A-4147-A177-3AD203B41FA5}">
                      <a16:colId xmlns:a16="http://schemas.microsoft.com/office/drawing/2014/main" xmlns="" val="2573437759"/>
                    </a:ext>
                  </a:extLst>
                </a:gridCol>
                <a:gridCol w="669867">
                  <a:extLst>
                    <a:ext uri="{9D8B030D-6E8A-4147-A177-3AD203B41FA5}">
                      <a16:colId xmlns:a16="http://schemas.microsoft.com/office/drawing/2014/main" xmlns="" val="715097166"/>
                    </a:ext>
                  </a:extLst>
                </a:gridCol>
                <a:gridCol w="1488594">
                  <a:extLst>
                    <a:ext uri="{9D8B030D-6E8A-4147-A177-3AD203B41FA5}">
                      <a16:colId xmlns:a16="http://schemas.microsoft.com/office/drawing/2014/main" xmlns="" val="489950159"/>
                    </a:ext>
                  </a:extLst>
                </a:gridCol>
                <a:gridCol w="1254673">
                  <a:extLst>
                    <a:ext uri="{9D8B030D-6E8A-4147-A177-3AD203B41FA5}">
                      <a16:colId xmlns:a16="http://schemas.microsoft.com/office/drawing/2014/main" xmlns="" val="1499835967"/>
                    </a:ext>
                  </a:extLst>
                </a:gridCol>
              </a:tblGrid>
              <a:tr h="350974">
                <a:tc>
                  <a:txBody>
                    <a:bodyPr/>
                    <a:lstStyle/>
                    <a:p>
                      <a:pPr algn="ctr"/>
                      <a:r>
                        <a:rPr lang="en-IN" dirty="0" smtClean="0">
                          <a:latin typeface="Times New Roman" panose="02020603050405020304" pitchFamily="18" charset="0"/>
                          <a:cs typeface="Times New Roman" panose="02020603050405020304" pitchFamily="18" charset="0"/>
                        </a:rPr>
                        <a:t>Tuple#</a:t>
                      </a:r>
                      <a:endParaRPr lang="en-US"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dirty="0" smtClean="0">
                          <a:latin typeface="Times New Roman" panose="02020603050405020304" pitchFamily="18" charset="0"/>
                          <a:cs typeface="Times New Roman" panose="02020603050405020304" pitchFamily="18" charset="0"/>
                        </a:rPr>
                        <a:t>Age</a:t>
                      </a:r>
                      <a:endParaRPr lang="en-US"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dirty="0" smtClean="0">
                          <a:latin typeface="Times New Roman" panose="02020603050405020304" pitchFamily="18" charset="0"/>
                          <a:cs typeface="Times New Roman" panose="02020603050405020304" pitchFamily="18" charset="0"/>
                        </a:rPr>
                        <a:t>Salary</a:t>
                      </a:r>
                      <a:endParaRPr lang="en-US"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dirty="0" smtClean="0">
                          <a:latin typeface="Times New Roman" panose="02020603050405020304" pitchFamily="18" charset="0"/>
                          <a:cs typeface="Times New Roman" panose="02020603050405020304" pitchFamily="18" charset="0"/>
                        </a:rPr>
                        <a:t>Job </a:t>
                      </a:r>
                      <a:endParaRPr lang="en-US"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dirty="0" smtClean="0">
                          <a:latin typeface="Times New Roman" panose="02020603050405020304" pitchFamily="18" charset="0"/>
                          <a:cs typeface="Times New Roman" panose="02020603050405020304" pitchFamily="18" charset="0"/>
                        </a:rPr>
                        <a:t>Performance</a:t>
                      </a:r>
                      <a:endParaRPr lang="en-US"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dirty="0" smtClean="0">
                          <a:latin typeface="Times New Roman" panose="02020603050405020304" pitchFamily="18" charset="0"/>
                          <a:cs typeface="Times New Roman" panose="02020603050405020304" pitchFamily="18" charset="0"/>
                        </a:rPr>
                        <a:t>Select</a:t>
                      </a:r>
                      <a:endParaRPr lang="en-US" dirty="0">
                        <a:latin typeface="Times New Roman" panose="02020603050405020304" pitchFamily="18" charset="0"/>
                        <a:cs typeface="Times New Roman" panose="02020603050405020304" pitchFamily="18" charset="0"/>
                      </a:endParaRPr>
                    </a:p>
                  </a:txBody>
                  <a:tcPr marL="89316" marR="89316"/>
                </a:tc>
                <a:extLst>
                  <a:ext uri="{0D108BD9-81ED-4DB2-BD59-A6C34878D82A}">
                    <a16:rowId xmlns:a16="http://schemas.microsoft.com/office/drawing/2014/main" xmlns="" val="2287368243"/>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1</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marL="89316" marR="89316"/>
                </a:tc>
                <a:extLst>
                  <a:ext uri="{0D108BD9-81ED-4DB2-BD59-A6C34878D82A}">
                    <a16:rowId xmlns:a16="http://schemas.microsoft.com/office/drawing/2014/main" xmlns="" val="1177839652"/>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2</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marL="89316" marR="89316"/>
                </a:tc>
                <a:extLst>
                  <a:ext uri="{0D108BD9-81ED-4DB2-BD59-A6C34878D82A}">
                    <a16:rowId xmlns:a16="http://schemas.microsoft.com/office/drawing/2014/main" xmlns="" val="1830872713"/>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3</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marL="89316" marR="89316"/>
                </a:tc>
                <a:extLst>
                  <a:ext uri="{0D108BD9-81ED-4DB2-BD59-A6C34878D82A}">
                    <a16:rowId xmlns:a16="http://schemas.microsoft.com/office/drawing/2014/main" xmlns="" val="2059643787"/>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4</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marL="89316" marR="89316"/>
                </a:tc>
                <a:extLst>
                  <a:ext uri="{0D108BD9-81ED-4DB2-BD59-A6C34878D82A}">
                    <a16:rowId xmlns:a16="http://schemas.microsoft.com/office/drawing/2014/main" xmlns="" val="3272606983"/>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5</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L</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marL="89316" marR="89316"/>
                </a:tc>
                <a:extLst>
                  <a:ext uri="{0D108BD9-81ED-4DB2-BD59-A6C34878D82A}">
                    <a16:rowId xmlns:a16="http://schemas.microsoft.com/office/drawing/2014/main" xmlns="" val="2554707901"/>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6</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L</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marL="89316" marR="89316"/>
                </a:tc>
                <a:extLst>
                  <a:ext uri="{0D108BD9-81ED-4DB2-BD59-A6C34878D82A}">
                    <a16:rowId xmlns:a16="http://schemas.microsoft.com/office/drawing/2014/main" xmlns="" val="14747549"/>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7</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L</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marL="89316" marR="89316"/>
                </a:tc>
                <a:extLst>
                  <a:ext uri="{0D108BD9-81ED-4DB2-BD59-A6C34878D82A}">
                    <a16:rowId xmlns:a16="http://schemas.microsoft.com/office/drawing/2014/main" xmlns="" val="1120956190"/>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8</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marL="89316" marR="89316"/>
                </a:tc>
                <a:extLst>
                  <a:ext uri="{0D108BD9-81ED-4DB2-BD59-A6C34878D82A}">
                    <a16:rowId xmlns:a16="http://schemas.microsoft.com/office/drawing/2014/main" xmlns="" val="3827693123"/>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9</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L</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marL="89316" marR="89316"/>
                </a:tc>
                <a:extLst>
                  <a:ext uri="{0D108BD9-81ED-4DB2-BD59-A6C34878D82A}">
                    <a16:rowId xmlns:a16="http://schemas.microsoft.com/office/drawing/2014/main" xmlns="" val="979991210"/>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10</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marL="89316" marR="89316"/>
                </a:tc>
                <a:extLst>
                  <a:ext uri="{0D108BD9-81ED-4DB2-BD59-A6C34878D82A}">
                    <a16:rowId xmlns:a16="http://schemas.microsoft.com/office/drawing/2014/main" xmlns="" val="3097308089"/>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11</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marL="89316" marR="89316"/>
                </a:tc>
                <a:extLst>
                  <a:ext uri="{0D108BD9-81ED-4DB2-BD59-A6C34878D82A}">
                    <a16:rowId xmlns:a16="http://schemas.microsoft.com/office/drawing/2014/main" xmlns="" val="2232596128"/>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12</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marL="89316" marR="89316"/>
                </a:tc>
                <a:extLst>
                  <a:ext uri="{0D108BD9-81ED-4DB2-BD59-A6C34878D82A}">
                    <a16:rowId xmlns:a16="http://schemas.microsoft.com/office/drawing/2014/main" xmlns="" val="2824195167"/>
                  </a:ext>
                </a:extLst>
              </a:tr>
              <a:tr h="236495">
                <a:tc>
                  <a:txBody>
                    <a:bodyPr/>
                    <a:lstStyle/>
                    <a:p>
                      <a:pPr algn="ctr"/>
                      <a:r>
                        <a:rPr lang="en-IN" sz="1200" dirty="0" smtClean="0">
                          <a:latin typeface="Times New Roman" panose="02020603050405020304" pitchFamily="18" charset="0"/>
                          <a:cs typeface="Times New Roman" panose="02020603050405020304" pitchFamily="18" charset="0"/>
                        </a:rPr>
                        <a:t>13</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marL="89316" marR="89316"/>
                </a:tc>
                <a:extLst>
                  <a:ext uri="{0D108BD9-81ED-4DB2-BD59-A6C34878D82A}">
                    <a16:rowId xmlns:a16="http://schemas.microsoft.com/office/drawing/2014/main" xmlns="" val="349808185"/>
                  </a:ext>
                </a:extLst>
              </a:tr>
              <a:tr h="284549">
                <a:tc>
                  <a:txBody>
                    <a:bodyPr/>
                    <a:lstStyle/>
                    <a:p>
                      <a:pPr algn="ctr"/>
                      <a:r>
                        <a:rPr lang="en-IN" sz="1200" dirty="0" smtClean="0">
                          <a:latin typeface="Times New Roman" panose="02020603050405020304" pitchFamily="18" charset="0"/>
                          <a:cs typeface="Times New Roman" panose="02020603050405020304" pitchFamily="18" charset="0"/>
                        </a:rPr>
                        <a:t>14</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marL="89316" marR="89316"/>
                </a:tc>
                <a:tc>
                  <a:txBody>
                    <a:bodyPr/>
                    <a:lstStyle/>
                    <a:p>
                      <a:pPr algn="ctr"/>
                      <a:r>
                        <a:rPr lang="en-IN" sz="1200" dirty="0" smtClean="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marL="89316" marR="89316"/>
                </a:tc>
                <a:extLst>
                  <a:ext uri="{0D108BD9-81ED-4DB2-BD59-A6C34878D82A}">
                    <a16:rowId xmlns:a16="http://schemas.microsoft.com/office/drawing/2014/main" xmlns="" val="4133339959"/>
                  </a:ext>
                </a:extLst>
              </a:tr>
            </a:tbl>
          </a:graphicData>
        </a:graphic>
      </p:graphicFrame>
      <p:sp>
        <p:nvSpPr>
          <p:cNvPr id="9" name="TextBox 8"/>
          <p:cNvSpPr txBox="1"/>
          <p:nvPr/>
        </p:nvSpPr>
        <p:spPr>
          <a:xfrm>
            <a:off x="457201" y="2297782"/>
            <a:ext cx="1455205" cy="4555093"/>
          </a:xfrm>
          <a:prstGeom prst="rect">
            <a:avLst/>
          </a:prstGeom>
          <a:noFill/>
        </p:spPr>
        <p:txBody>
          <a:bodyPr wrap="square" rtlCol="0">
            <a:spAutoFit/>
          </a:bodyPr>
          <a:lstStyle/>
          <a:p>
            <a:r>
              <a:rPr lang="en-IN" sz="1400" b="1" dirty="0" smtClean="0">
                <a:solidFill>
                  <a:srgbClr val="0B5ED7"/>
                </a:solidFill>
                <a:latin typeface="Times New Roman" panose="02020603050405020304" pitchFamily="18" charset="0"/>
                <a:cs typeface="Times New Roman" panose="02020603050405020304" pitchFamily="18" charset="0"/>
              </a:rPr>
              <a:t>Age</a:t>
            </a:r>
          </a:p>
          <a:p>
            <a:r>
              <a:rPr lang="en-IN" sz="1400" dirty="0" smtClean="0">
                <a:solidFill>
                  <a:srgbClr val="0B5ED7"/>
                </a:solidFill>
                <a:latin typeface="Times New Roman" panose="02020603050405020304" pitchFamily="18" charset="0"/>
                <a:cs typeface="Times New Roman" panose="02020603050405020304" pitchFamily="18" charset="0"/>
              </a:rPr>
              <a:t>Y : young</a:t>
            </a:r>
          </a:p>
          <a:p>
            <a:r>
              <a:rPr lang="en-IN" sz="1400" dirty="0" smtClean="0">
                <a:solidFill>
                  <a:srgbClr val="0B5ED7"/>
                </a:solidFill>
                <a:latin typeface="Times New Roman" panose="02020603050405020304" pitchFamily="18" charset="0"/>
                <a:cs typeface="Times New Roman" panose="02020603050405020304" pitchFamily="18" charset="0"/>
              </a:rPr>
              <a:t>M : middle-aged</a:t>
            </a:r>
          </a:p>
          <a:p>
            <a:r>
              <a:rPr lang="en-IN" sz="1400" dirty="0" smtClean="0">
                <a:solidFill>
                  <a:srgbClr val="0B5ED7"/>
                </a:solidFill>
                <a:latin typeface="Times New Roman" panose="02020603050405020304" pitchFamily="18" charset="0"/>
                <a:cs typeface="Times New Roman" panose="02020603050405020304" pitchFamily="18" charset="0"/>
              </a:rPr>
              <a:t>O : old</a:t>
            </a:r>
          </a:p>
          <a:p>
            <a:endParaRPr lang="en-IN" sz="800" b="1" dirty="0" smtClean="0">
              <a:solidFill>
                <a:srgbClr val="0B5ED7"/>
              </a:solidFill>
              <a:latin typeface="Times New Roman" panose="02020603050405020304" pitchFamily="18" charset="0"/>
              <a:cs typeface="Times New Roman" panose="02020603050405020304" pitchFamily="18" charset="0"/>
            </a:endParaRPr>
          </a:p>
          <a:p>
            <a:r>
              <a:rPr lang="en-IN" sz="1400" b="1" dirty="0" smtClean="0">
                <a:solidFill>
                  <a:srgbClr val="0B5ED7"/>
                </a:solidFill>
                <a:latin typeface="Times New Roman" panose="02020603050405020304" pitchFamily="18" charset="0"/>
                <a:cs typeface="Times New Roman" panose="02020603050405020304" pitchFamily="18" charset="0"/>
              </a:rPr>
              <a:t>Salary</a:t>
            </a:r>
          </a:p>
          <a:p>
            <a:r>
              <a:rPr lang="en-IN" sz="1400" dirty="0" smtClean="0">
                <a:solidFill>
                  <a:srgbClr val="0B5ED7"/>
                </a:solidFill>
                <a:latin typeface="Times New Roman" panose="02020603050405020304" pitchFamily="18" charset="0"/>
                <a:cs typeface="Times New Roman" panose="02020603050405020304" pitchFamily="18" charset="0"/>
              </a:rPr>
              <a:t>L : low</a:t>
            </a:r>
          </a:p>
          <a:p>
            <a:r>
              <a:rPr lang="en-IN" sz="1400" dirty="0" smtClean="0">
                <a:solidFill>
                  <a:srgbClr val="0B5ED7"/>
                </a:solidFill>
                <a:latin typeface="Times New Roman" panose="02020603050405020304" pitchFamily="18" charset="0"/>
                <a:cs typeface="Times New Roman" panose="02020603050405020304" pitchFamily="18" charset="0"/>
              </a:rPr>
              <a:t>M : medium</a:t>
            </a:r>
          </a:p>
          <a:p>
            <a:r>
              <a:rPr lang="en-IN" sz="1400" dirty="0" smtClean="0">
                <a:solidFill>
                  <a:srgbClr val="0B5ED7"/>
                </a:solidFill>
                <a:latin typeface="Times New Roman" panose="02020603050405020304" pitchFamily="18" charset="0"/>
                <a:cs typeface="Times New Roman" panose="02020603050405020304" pitchFamily="18" charset="0"/>
              </a:rPr>
              <a:t>H : high</a:t>
            </a:r>
          </a:p>
          <a:p>
            <a:endParaRPr lang="en-IN" sz="800" b="1" dirty="0" smtClean="0">
              <a:solidFill>
                <a:srgbClr val="0B5ED7"/>
              </a:solidFill>
              <a:latin typeface="Times New Roman" panose="02020603050405020304" pitchFamily="18" charset="0"/>
              <a:cs typeface="Times New Roman" panose="02020603050405020304" pitchFamily="18" charset="0"/>
            </a:endParaRPr>
          </a:p>
          <a:p>
            <a:r>
              <a:rPr lang="en-IN" sz="1400" b="1" dirty="0" smtClean="0">
                <a:solidFill>
                  <a:srgbClr val="0B5ED7"/>
                </a:solidFill>
                <a:latin typeface="Times New Roman" panose="02020603050405020304" pitchFamily="18" charset="0"/>
                <a:cs typeface="Times New Roman" panose="02020603050405020304" pitchFamily="18" charset="0"/>
              </a:rPr>
              <a:t>Job</a:t>
            </a:r>
          </a:p>
          <a:p>
            <a:r>
              <a:rPr lang="en-IN" sz="1400" dirty="0" smtClean="0">
                <a:solidFill>
                  <a:srgbClr val="0B5ED7"/>
                </a:solidFill>
                <a:latin typeface="Times New Roman" panose="02020603050405020304" pitchFamily="18" charset="0"/>
                <a:cs typeface="Times New Roman" panose="02020603050405020304" pitchFamily="18" charset="0"/>
              </a:rPr>
              <a:t>G : government</a:t>
            </a:r>
          </a:p>
          <a:p>
            <a:r>
              <a:rPr lang="en-IN" sz="1400" dirty="0" smtClean="0">
                <a:solidFill>
                  <a:srgbClr val="0B5ED7"/>
                </a:solidFill>
                <a:latin typeface="Times New Roman" panose="02020603050405020304" pitchFamily="18" charset="0"/>
                <a:cs typeface="Times New Roman" panose="02020603050405020304" pitchFamily="18" charset="0"/>
              </a:rPr>
              <a:t>P : private</a:t>
            </a:r>
          </a:p>
          <a:p>
            <a:endParaRPr lang="en-IN" sz="800" b="1" dirty="0" smtClean="0">
              <a:solidFill>
                <a:srgbClr val="0B5ED7"/>
              </a:solidFill>
              <a:latin typeface="Times New Roman" panose="02020603050405020304" pitchFamily="18" charset="0"/>
              <a:cs typeface="Times New Roman" panose="02020603050405020304" pitchFamily="18" charset="0"/>
            </a:endParaRPr>
          </a:p>
          <a:p>
            <a:r>
              <a:rPr lang="en-IN" sz="1400" b="1" dirty="0" smtClean="0">
                <a:solidFill>
                  <a:srgbClr val="0B5ED7"/>
                </a:solidFill>
                <a:latin typeface="Times New Roman" panose="02020603050405020304" pitchFamily="18" charset="0"/>
                <a:cs typeface="Times New Roman" panose="02020603050405020304" pitchFamily="18" charset="0"/>
              </a:rPr>
              <a:t>Performance</a:t>
            </a:r>
          </a:p>
          <a:p>
            <a:r>
              <a:rPr lang="en-IN" sz="1400" dirty="0" smtClean="0">
                <a:solidFill>
                  <a:srgbClr val="0B5ED7"/>
                </a:solidFill>
                <a:latin typeface="Times New Roman" panose="02020603050405020304" pitchFamily="18" charset="0"/>
                <a:cs typeface="Times New Roman" panose="02020603050405020304" pitchFamily="18" charset="0"/>
              </a:rPr>
              <a:t>A : Average</a:t>
            </a:r>
          </a:p>
          <a:p>
            <a:r>
              <a:rPr lang="en-IN" sz="1400" dirty="0" smtClean="0">
                <a:solidFill>
                  <a:srgbClr val="0B5ED7"/>
                </a:solidFill>
                <a:latin typeface="Times New Roman" panose="02020603050405020304" pitchFamily="18" charset="0"/>
                <a:cs typeface="Times New Roman" panose="02020603050405020304" pitchFamily="18" charset="0"/>
              </a:rPr>
              <a:t>E : Excellent</a:t>
            </a:r>
          </a:p>
          <a:p>
            <a:endParaRPr lang="en-IN" sz="800" b="1" dirty="0" smtClean="0">
              <a:solidFill>
                <a:srgbClr val="0B5ED7"/>
              </a:solidFill>
              <a:latin typeface="Times New Roman" panose="02020603050405020304" pitchFamily="18" charset="0"/>
              <a:cs typeface="Times New Roman" panose="02020603050405020304" pitchFamily="18" charset="0"/>
            </a:endParaRPr>
          </a:p>
          <a:p>
            <a:r>
              <a:rPr lang="en-IN" sz="1400" b="1" dirty="0" smtClean="0">
                <a:solidFill>
                  <a:srgbClr val="0B5ED7"/>
                </a:solidFill>
                <a:latin typeface="Times New Roman" panose="02020603050405020304" pitchFamily="18" charset="0"/>
                <a:cs typeface="Times New Roman" panose="02020603050405020304" pitchFamily="18" charset="0"/>
              </a:rPr>
              <a:t>Class : Select</a:t>
            </a:r>
            <a:endParaRPr lang="en-IN" sz="1400" b="1" dirty="0">
              <a:solidFill>
                <a:srgbClr val="0B5ED7"/>
              </a:solidFill>
              <a:latin typeface="Times New Roman" panose="02020603050405020304" pitchFamily="18" charset="0"/>
              <a:cs typeface="Times New Roman" panose="02020603050405020304" pitchFamily="18" charset="0"/>
            </a:endParaRPr>
          </a:p>
          <a:p>
            <a:r>
              <a:rPr lang="en-IN" sz="1400" dirty="0" smtClean="0">
                <a:solidFill>
                  <a:srgbClr val="0B5ED7"/>
                </a:solidFill>
                <a:latin typeface="Times New Roman" panose="02020603050405020304" pitchFamily="18" charset="0"/>
                <a:cs typeface="Times New Roman" panose="02020603050405020304" pitchFamily="18" charset="0"/>
              </a:rPr>
              <a:t>Y : yes</a:t>
            </a:r>
            <a:endParaRPr lang="en-IN" sz="1400" dirty="0">
              <a:solidFill>
                <a:srgbClr val="0B5ED7"/>
              </a:solidFill>
              <a:latin typeface="Times New Roman" panose="02020603050405020304" pitchFamily="18" charset="0"/>
              <a:cs typeface="Times New Roman" panose="02020603050405020304" pitchFamily="18" charset="0"/>
            </a:endParaRPr>
          </a:p>
          <a:p>
            <a:r>
              <a:rPr lang="en-IN" sz="1400" dirty="0" smtClean="0">
                <a:solidFill>
                  <a:srgbClr val="0B5ED7"/>
                </a:solidFill>
                <a:latin typeface="Times New Roman" panose="02020603050405020304" pitchFamily="18" charset="0"/>
                <a:cs typeface="Times New Roman" panose="02020603050405020304" pitchFamily="18" charset="0"/>
              </a:rPr>
              <a:t>N : no</a:t>
            </a:r>
            <a:endParaRPr lang="en-US" sz="1400" dirty="0">
              <a:solidFill>
                <a:srgbClr val="0B5ED7"/>
              </a:solidFill>
              <a:latin typeface="Times New Roman" panose="02020603050405020304" pitchFamily="18" charset="0"/>
              <a:cs typeface="Times New Roman" panose="02020603050405020304" pitchFamily="18" charset="0"/>
            </a:endParaRPr>
          </a:p>
          <a:p>
            <a:endParaRPr lang="en-IN" sz="1400" b="1" dirty="0" smtClean="0">
              <a:solidFill>
                <a:srgbClr val="0B5ED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269430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516828"/>
                <a:ext cx="8229600" cy="4372343"/>
              </a:xfrm>
            </p:spPr>
            <p:txBody>
              <a:bodyPr>
                <a:normAutofit/>
              </a:bodyPr>
              <a:lstStyle/>
              <a:p>
                <a:pPr marL="0" indent="0" algn="just">
                  <a:buNone/>
                </a:pP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For  the EMP data set,</a:t>
                </a:r>
              </a:p>
              <a:p>
                <a:pPr marL="0" indent="0" algn="just">
                  <a:buNone/>
                </a:pPr>
                <a14:m>
                  <m:oMathPara xmlns:m="http://schemas.openxmlformats.org/officeDocument/2006/math">
                    <m:oMathParaPr>
                      <m:jc m:val="centerGroup"/>
                    </m:oMathParaPr>
                    <m:oMath xmlns:m="http://schemas.openxmlformats.org/officeDocument/2006/math">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sz="1800" b="0" i="1" smtClean="0">
                              <a:solidFill>
                                <a:srgbClr val="0B5ED7"/>
                              </a:solidFill>
                              <a:latin typeface="Cambria Math"/>
                              <a:ea typeface="Tahoma" panose="020B0604030504040204" pitchFamily="34"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𝐸𝑀𝑃</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ary>
                        <m:naryPr>
                          <m:chr m:val="∑"/>
                          <m:ctrlPr>
                            <a:rPr lang="en-IN" sz="1800" b="0" i="1" smtClean="0">
                              <a:solidFill>
                                <a:srgbClr val="0B5ED7"/>
                              </a:solidFill>
                              <a:latin typeface="Cambria Math"/>
                              <a:ea typeface="Tahoma" panose="020B0604030504040204" pitchFamily="34" charset="0"/>
                              <a:cs typeface="Times New Roman" panose="02020603050405020304" pitchFamily="18" charset="0"/>
                            </a:rPr>
                          </m:ctrlPr>
                        </m:naryPr>
                        <m:sub>
                          <m:r>
                            <m:rPr>
                              <m:brk m:alnAt="23"/>
                            </m:r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𝑖</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e>
                          <m:sSubSup>
                            <m:sSubSup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bSup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𝑝</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𝑖</m:t>
                              </m:r>
                            </m:sub>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bSup>
                        </m:e>
                      </m:nary>
                    </m:oMath>
                  </m:oMathPara>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=1−</m:t>
                      </m:r>
                      <m:d>
                        <m:dPr>
                          <m:begChr m:val="["/>
                          <m:endChr m:val="]"/>
                          <m:ctrlPr>
                            <a:rPr lang="en-IN" sz="1800" b="0" i="1" smtClean="0">
                              <a:solidFill>
                                <a:srgbClr val="0B5ED7"/>
                              </a:solidFill>
                              <a:latin typeface="Cambria Math"/>
                              <a:ea typeface="Tahoma" panose="020B0604030504040204" pitchFamily="34" charset="0"/>
                              <a:cs typeface="Times New Roman" panose="02020603050405020304" pitchFamily="18" charset="0"/>
                            </a:rPr>
                          </m:ctrlPr>
                        </m:dPr>
                        <m:e>
                          <m:sSup>
                            <m:sSupPr>
                              <m:ctrlPr>
                                <a:rPr lang="en-IN" sz="1800" i="1">
                                  <a:solidFill>
                                    <a:srgbClr val="0B5ED7"/>
                                  </a:solidFill>
                                  <a:latin typeface="Cambria Math"/>
                                  <a:ea typeface="Tahoma" panose="020B0604030504040204" pitchFamily="34" charset="0"/>
                                  <a:cs typeface="Times New Roman" panose="02020603050405020304" pitchFamily="18" charset="0"/>
                                </a:rPr>
                              </m:ctrlPr>
                            </m:sSupPr>
                            <m:e>
                              <m:d>
                                <m:dPr>
                                  <m:ctrlPr>
                                    <a:rPr lang="en-IN" sz="1800" i="1" smtClean="0">
                                      <a:solidFill>
                                        <a:srgbClr val="0B5ED7"/>
                                      </a:solidFill>
                                      <a:latin typeface="Cambria Math"/>
                                      <a:ea typeface="Tahoma" panose="020B0604030504040204" pitchFamily="34" charset="0"/>
                                      <a:cs typeface="Times New Roman" panose="02020603050405020304" pitchFamily="18" charset="0"/>
                                    </a:rPr>
                                  </m:ctrlPr>
                                </m:dPr>
                                <m:e>
                                  <m:f>
                                    <m:fPr>
                                      <m:ctrlPr>
                                        <a:rPr lang="en-IN" sz="1800" i="1" smtClean="0">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9</m:t>
                                      </m:r>
                                    </m:num>
                                    <m:den>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e>
                              </m:d>
                            </m:e>
                            <m: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solidFill>
                                    <a:srgbClr val="0B5ED7"/>
                                  </a:solidFill>
                                  <a:latin typeface="Cambria Math"/>
                                  <a:ea typeface="Tahoma" panose="020B0604030504040204" pitchFamily="34" charset="0"/>
                                  <a:cs typeface="Times New Roman" panose="02020603050405020304" pitchFamily="18" charset="0"/>
                                </a:rPr>
                              </m:ctrlPr>
                            </m:sSupPr>
                            <m:e>
                              <m:d>
                                <m:dPr>
                                  <m:ctrlPr>
                                    <a:rPr lang="en-IN" sz="1800" i="1">
                                      <a:solidFill>
                                        <a:srgbClr val="0B5ED7"/>
                                      </a:solidFill>
                                      <a:latin typeface="Cambria Math"/>
                                      <a:ea typeface="Tahoma" panose="020B0604030504040204" pitchFamily="34" charset="0"/>
                                      <a:cs typeface="Times New Roman" panose="02020603050405020304" pitchFamily="18" charset="0"/>
                                    </a:rPr>
                                  </m:ctrlPr>
                                </m:dPr>
                                <m:e>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e>
                              </m:d>
                            </m:e>
                            <m: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oMath>
                  </m:oMathPara>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r>
                        <a:rPr lang="en-IN" sz="1800" b="1" i="1" smtClean="0">
                          <a:solidFill>
                            <a:srgbClr val="CC3300"/>
                          </a:solidFill>
                          <a:latin typeface="Cambria Math" panose="02040503050406030204" pitchFamily="18" charset="0"/>
                          <a:ea typeface="Tahoma" panose="020B0604030504040204" pitchFamily="34" charset="0"/>
                          <a:cs typeface="Times New Roman" panose="02020603050405020304" pitchFamily="18" charset="0"/>
                        </a:rPr>
                        <m:t>𝟎</m:t>
                      </m:r>
                      <m:r>
                        <a:rPr lang="en-IN" sz="1800" b="1" i="1" smtClean="0">
                          <a:solidFill>
                            <a:srgbClr val="CC3300"/>
                          </a:solidFill>
                          <a:latin typeface="Cambria Math" panose="02040503050406030204" pitchFamily="18" charset="0"/>
                          <a:ea typeface="Tahoma" panose="020B0604030504040204" pitchFamily="34" charset="0"/>
                          <a:cs typeface="Times New Roman" panose="02020603050405020304" pitchFamily="18" charset="0"/>
                        </a:rPr>
                        <m:t>.</m:t>
                      </m:r>
                      <m:r>
                        <a:rPr lang="en-IN" sz="1800" b="1" i="1" smtClean="0">
                          <a:solidFill>
                            <a:srgbClr val="CC3300"/>
                          </a:solidFill>
                          <a:latin typeface="Cambria Math" panose="02040503050406030204" pitchFamily="18" charset="0"/>
                          <a:ea typeface="Tahoma" panose="020B0604030504040204" pitchFamily="34" charset="0"/>
                          <a:cs typeface="Times New Roman" panose="02020603050405020304" pitchFamily="18" charset="0"/>
                        </a:rPr>
                        <m:t>𝟒𝟓𝟗𝟐</m:t>
                      </m:r>
                    </m:oMath>
                  </m:oMathPara>
                </a14:m>
                <a:endParaRPr lang="en-IN" sz="1800" b="1"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Now let us consider the calculation of </a:t>
                </a:r>
                <a14:m>
                  <m:oMath xmlns:m="http://schemas.openxmlformats.org/officeDocument/2006/math">
                    <m:sSub>
                      <m:sSubPr>
                        <m:ctrlPr>
                          <a:rPr lang="en-IN" sz="2000" i="1" smtClean="0">
                            <a:solidFill>
                              <a:srgbClr val="0B5ED7"/>
                            </a:solidFill>
                            <a:latin typeface="Cambria Math"/>
                            <a:ea typeface="Tahoma" panose="020B0604030504040204" pitchFamily="34" charset="0"/>
                            <a:cs typeface="Times New Roman" panose="02020603050405020304" pitchFamily="18" charset="0"/>
                          </a:rPr>
                        </m:ctrlPr>
                      </m:sSub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2000" b="0" i="1" smtClean="0">
                            <a:solidFill>
                              <a:srgbClr val="0B5ED7"/>
                            </a:solidFill>
                            <a:latin typeface="Cambria Math"/>
                            <a:ea typeface="Tahoma" panose="020B0604030504040204" pitchFamily="34"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𝐸𝑀𝑃</m:t>
                        </m:r>
                      </m:e>
                    </m:d>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for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Age</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Salary</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Job</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and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Performance</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516827"/>
                <a:ext cx="8425339" cy="4372343"/>
              </a:xfrm>
              <a:blipFill rotWithShape="1">
                <a:blip r:embed="rId2"/>
                <a:stretch>
                  <a:fillRect l="-796" t="-697"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74</a:t>
            </a:fld>
            <a:endParaRPr lang="en-IN" dirty="0">
              <a:solidFill>
                <a:srgbClr val="04617B">
                  <a:shade val="90000"/>
                </a:srgbClr>
              </a:solidFill>
            </a:endParaRPr>
          </a:p>
        </p:txBody>
      </p:sp>
      <p:sp>
        <p:nvSpPr>
          <p:cNvPr id="6" name="Title 1"/>
          <p:cNvSpPr>
            <a:spLocks noGrp="1"/>
          </p:cNvSpPr>
          <p:nvPr>
            <p:ph type="title"/>
          </p:nvPr>
        </p:nvSpPr>
        <p:spPr>
          <a:xfrm>
            <a:off x="457203" y="619210"/>
            <a:ext cx="8336135"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2368860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338501"/>
                <a:ext cx="8229600" cy="5017861"/>
              </a:xfrm>
            </p:spPr>
            <p:txBody>
              <a:bodyPr>
                <a:normAutofit/>
              </a:bodyPr>
              <a:lstStyle/>
              <a:p>
                <a:pPr marL="0" indent="0" algn="just">
                  <a:buNone/>
                </a:pPr>
                <a:r>
                  <a:rPr lang="en-IN" sz="18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Attribute of splitting: Age</a:t>
                </a:r>
              </a:p>
              <a:p>
                <a:pPr marL="0" indent="0" algn="just">
                  <a:buNone/>
                </a:pPr>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attribute age has three values, namely </a:t>
                </a:r>
                <a:r>
                  <a:rPr lang="en-IN" sz="18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Y, M and O. So there are 6 subsets, that should be considered for splitting as:</a:t>
                </a:r>
              </a:p>
              <a:p>
                <a:pPr marL="0" indent="0" algn="just">
                  <a:buNone/>
                </a:pPr>
                <a:endParaRPr lang="en-IN" sz="900" b="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f>
                        <m:fPr>
                          <m:type m:val="noBar"/>
                          <m:ctrlPr>
                            <a:rPr lang="en-IN" sz="1800" b="0" i="1" smtClean="0">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𝑌</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𝑂</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𝑌</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𝑌</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𝑂</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𝑂</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sub>
                          </m:sSub>
                        </m:den>
                      </m:f>
                    </m:oMath>
                  </m:oMathPara>
                </a14:m>
                <a:endParaRPr lang="en-IN" sz="18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1800" b="0" i="1" smtClean="0">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num>
                        <m:den>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d>
                        <m:dPr>
                          <m:ctrlPr>
                            <a:rPr lang="en-IN" sz="1800" b="0" i="1" smtClean="0">
                              <a:solidFill>
                                <a:srgbClr val="0B5ED7"/>
                              </a:solidFill>
                              <a:latin typeface="Cambria Math"/>
                              <a:ea typeface="Tahoma" panose="020B0604030504040204" pitchFamily="34"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Sup>
                            <m:sSup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pPr>
                            <m:e>
                              <m:d>
                                <m:dPr>
                                  <m:ctrlPr>
                                    <a:rPr lang="en-IN" sz="1800" i="1">
                                      <a:solidFill>
                                        <a:srgbClr val="0B5ED7"/>
                                      </a:solidFill>
                                      <a:latin typeface="Cambria Math"/>
                                      <a:ea typeface="Tahoma" panose="020B0604030504040204" pitchFamily="34" charset="0"/>
                                      <a:cs typeface="Times New Roman" panose="02020603050405020304" pitchFamily="18" charset="0"/>
                                    </a:rPr>
                                  </m:ctrlPr>
                                </m:dPr>
                                <m:e>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den>
                                  </m:f>
                                </m:e>
                              </m:d>
                            </m:e>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pPr>
                            <m:e>
                              <m:d>
                                <m:dPr>
                                  <m:ctrlPr>
                                    <a:rPr lang="en-IN" sz="1800" i="1">
                                      <a:solidFill>
                                        <a:srgbClr val="0B5ED7"/>
                                      </a:solidFill>
                                      <a:latin typeface="Cambria Math"/>
                                      <a:ea typeface="Tahoma" panose="020B0604030504040204" pitchFamily="34" charset="0"/>
                                      <a:cs typeface="Times New Roman" panose="02020603050405020304" pitchFamily="18" charset="0"/>
                                    </a:rPr>
                                  </m:ctrlPr>
                                </m:dPr>
                                <m:e>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den>
                                  </m:f>
                                </m:e>
                              </m:d>
                            </m:e>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9</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d>
                        <m:dPr>
                          <m:ctrlPr>
                            <a:rPr lang="en-IN" sz="1800" i="1" smtClean="0">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Sup>
                            <m:sSupPr>
                              <m:ctrlPr>
                                <a:rPr lang="en-IN" sz="1800" i="1" smtClean="0">
                                  <a:solidFill>
                                    <a:srgbClr val="0B5ED7"/>
                                  </a:solidFill>
                                  <a:latin typeface="Cambria Math"/>
                                  <a:ea typeface="Tahoma" panose="020B0604030504040204" pitchFamily="34" charset="0"/>
                                  <a:cs typeface="Times New Roman" panose="02020603050405020304" pitchFamily="18" charset="0"/>
                                </a:rPr>
                              </m:ctrlPr>
                            </m:sSupPr>
                            <m:e>
                              <m:d>
                                <m:dPr>
                                  <m:ctrlPr>
                                    <a:rPr lang="en-IN" sz="1800" i="1" smtClean="0">
                                      <a:solidFill>
                                        <a:srgbClr val="0B5ED7"/>
                                      </a:solidFill>
                                      <a:latin typeface="Cambria Math"/>
                                      <a:ea typeface="Tahoma" panose="020B0604030504040204" pitchFamily="34" charset="0"/>
                                      <a:cs typeface="Times New Roman" panose="02020603050405020304" pitchFamily="18" charset="0"/>
                                    </a:rPr>
                                  </m:ctrlPr>
                                </m:dPr>
                                <m:e>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e>
                              </m:d>
                            </m:e>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solidFill>
                                    <a:srgbClr val="0B5ED7"/>
                                  </a:solidFill>
                                  <a:latin typeface="Cambria Math"/>
                                  <a:ea typeface="Tahoma" panose="020B0604030504040204" pitchFamily="34" charset="0"/>
                                  <a:cs typeface="Times New Roman" panose="02020603050405020304" pitchFamily="18" charset="0"/>
                                </a:rPr>
                              </m:ctrlPr>
                            </m:sSupPr>
                            <m:e>
                              <m:d>
                                <m:dPr>
                                  <m:ctrlPr>
                                    <a:rPr lang="en-IN" sz="1800" i="1">
                                      <a:solidFill>
                                        <a:srgbClr val="0B5ED7"/>
                                      </a:solidFill>
                                      <a:latin typeface="Cambria Math"/>
                                      <a:ea typeface="Tahoma" panose="020B0604030504040204" pitchFamily="34" charset="0"/>
                                      <a:cs typeface="Times New Roman" panose="02020603050405020304" pitchFamily="18" charset="0"/>
                                    </a:rPr>
                                  </m:ctrlPr>
                                </m:dPr>
                                <m:e>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8</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e>
                              </m:d>
                            </m:e>
                            <m: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1"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𝟎</m:t>
                      </m:r>
                      <m:r>
                        <a:rPr lang="en-IN" sz="1800" b="1"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1"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𝟒𝟖𝟔𝟐</m:t>
                      </m:r>
                    </m:oMath>
                  </m:oMathPara>
                </a14:m>
                <a:endParaRPr lang="en-IN" sz="18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oMath>
                </a14:m>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p>
              <a:p>
                <a:pPr marL="0" indent="0">
                  <a:buNone/>
                </a:pPr>
                <a14:m>
                  <m:oMath xmlns:m="http://schemas.openxmlformats.org/officeDocument/2006/math">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endPar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best value of Gini Index while splitting attribute  Age is   </a:t>
                </a:r>
                <a14:m>
                  <m:oMath xmlns:m="http://schemas.openxmlformats.org/officeDocument/2006/math">
                    <m:r>
                      <a:rPr lang="en-IN" sz="180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1800" b="0" i="1" smtClean="0">
                            <a:solidFill>
                              <a:srgbClr val="0B5ED7"/>
                            </a:solidFill>
                            <a:latin typeface="Cambria Math"/>
                            <a:ea typeface="Cambria Math" panose="02040503050406030204" pitchFamily="18"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𝐴𝑔𝑒</m:t>
                        </m:r>
                        <m:r>
                          <a:rPr lang="en-US" sz="1800" b="0" i="1" baseline="-25000" smtClean="0">
                            <a:solidFill>
                              <a:srgbClr val="0B5ED7"/>
                            </a:solidFill>
                            <a:latin typeface="Cambria Math"/>
                            <a:ea typeface="Cambria Math" panose="02040503050406030204" pitchFamily="18" charset="0"/>
                            <a:cs typeface="Times New Roman" panose="02020603050405020304" pitchFamily="18" charset="0"/>
                          </a:rPr>
                          <m:t>3</m:t>
                        </m:r>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1" i="1" dirty="0" smtClean="0">
                        <a:solidFill>
                          <a:srgbClr val="CC3300"/>
                        </a:solidFill>
                        <a:latin typeface="Cambria Math" panose="02040503050406030204" pitchFamily="18" charset="0"/>
                        <a:ea typeface="Cambria Math" panose="02040503050406030204" pitchFamily="18" charset="0"/>
                        <a:cs typeface="Times New Roman" panose="02020603050405020304" pitchFamily="18" charset="0"/>
                      </a:rPr>
                      <m:t>𝟎</m:t>
                    </m:r>
                    <m:r>
                      <a:rPr lang="en-IN" sz="1800" b="1" i="1" dirty="0" smtClean="0">
                        <a:solidFill>
                          <a:srgbClr val="CC3300"/>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1" i="1" dirty="0" smtClean="0">
                        <a:solidFill>
                          <a:srgbClr val="CC3300"/>
                        </a:solidFill>
                        <a:latin typeface="Cambria Math" panose="02040503050406030204" pitchFamily="18" charset="0"/>
                        <a:ea typeface="Cambria Math" panose="02040503050406030204" pitchFamily="18" charset="0"/>
                        <a:cs typeface="Times New Roman" panose="02020603050405020304" pitchFamily="18" charset="0"/>
                      </a:rPr>
                      <m:t>𝟑𝟕𝟓𝟎</m:t>
                    </m:r>
                  </m:oMath>
                </a14:m>
                <a:endParaRPr lang="en-IN" sz="1800" b="1"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338500"/>
                <a:ext cx="8425339" cy="5017861"/>
              </a:xfrm>
              <a:blipFill rotWithShape="1">
                <a:blip r:embed="rId2"/>
                <a:stretch>
                  <a:fillRect l="-651" t="-608" r="-57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75</a:t>
            </a:fld>
            <a:endParaRPr lang="en-IN" dirty="0">
              <a:solidFill>
                <a:srgbClr val="04617B">
                  <a:shade val="90000"/>
                </a:srgbClr>
              </a:solidFill>
            </a:endParaRPr>
          </a:p>
        </p:txBody>
      </p:sp>
      <p:sp>
        <p:nvSpPr>
          <p:cNvPr id="6" name="Title 1"/>
          <p:cNvSpPr>
            <a:spLocks noGrp="1"/>
          </p:cNvSpPr>
          <p:nvPr>
            <p:ph type="title"/>
          </p:nvPr>
        </p:nvSpPr>
        <p:spPr>
          <a:xfrm>
            <a:off x="609600" y="228600"/>
            <a:ext cx="8336135" cy="556448"/>
          </a:xfrm>
        </p:spPr>
        <p:txBody>
          <a:bodyPr>
            <a:normAutofit fontScale="90000"/>
          </a:bodyPr>
          <a:lstStyle/>
          <a:p>
            <a:r>
              <a:rPr lang="en-US" sz="4400" b="1"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cxnSp>
        <p:nvCxnSpPr>
          <p:cNvPr id="11" name="Straight Connector 10"/>
          <p:cNvCxnSpPr>
            <a:stCxn id="7" idx="4"/>
          </p:cNvCxnSpPr>
          <p:nvPr/>
        </p:nvCxnSpPr>
        <p:spPr>
          <a:xfrm>
            <a:off x="6895664" y="4465102"/>
            <a:ext cx="818538" cy="478970"/>
          </a:xfrm>
          <a:prstGeom prst="line">
            <a:avLst/>
          </a:prstGeom>
        </p:spPr>
        <p:style>
          <a:lnRef idx="1">
            <a:schemeClr val="dk1"/>
          </a:lnRef>
          <a:fillRef idx="0">
            <a:schemeClr val="dk1"/>
          </a:fillRef>
          <a:effectRef idx="0">
            <a:schemeClr val="dk1"/>
          </a:effectRef>
          <a:fontRef idx="minor">
            <a:schemeClr val="tx1"/>
          </a:fontRef>
        </p:style>
      </p:cxnSp>
      <p:grpSp>
        <p:nvGrpSpPr>
          <p:cNvPr id="14" name="Group 13"/>
          <p:cNvGrpSpPr/>
          <p:nvPr/>
        </p:nvGrpSpPr>
        <p:grpSpPr>
          <a:xfrm>
            <a:off x="5832194" y="3997017"/>
            <a:ext cx="2842315" cy="1630901"/>
            <a:chOff x="5203371" y="3810000"/>
            <a:chExt cx="2909919" cy="1630901"/>
          </a:xfrm>
        </p:grpSpPr>
        <p:grpSp>
          <p:nvGrpSpPr>
            <p:cNvPr id="12" name="Group 11"/>
            <p:cNvGrpSpPr/>
            <p:nvPr/>
          </p:nvGrpSpPr>
          <p:grpSpPr>
            <a:xfrm>
              <a:off x="5454128" y="3810000"/>
              <a:ext cx="1676014" cy="947056"/>
              <a:chOff x="5486786" y="4071258"/>
              <a:chExt cx="1676014" cy="947056"/>
            </a:xfrm>
          </p:grpSpPr>
          <mc:AlternateContent xmlns:mc="http://schemas.openxmlformats.org/markup-compatibility/2006" xmlns:a14="http://schemas.microsoft.com/office/drawing/2010/main">
            <mc:Choice Requires="a14">
              <p:sp>
                <p:nvSpPr>
                  <p:cNvPr id="7" name="Oval 6"/>
                  <p:cNvSpPr/>
                  <p:nvPr/>
                </p:nvSpPr>
                <p:spPr>
                  <a:xfrm>
                    <a:off x="5486786" y="4071258"/>
                    <a:ext cx="1676014" cy="4680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smtClean="0"/>
                      <a:t>Age </a:t>
                    </a:r>
                    <a14:m>
                      <m:oMath xmlns:m="http://schemas.openxmlformats.org/officeDocument/2006/math">
                        <m:r>
                          <a:rPr lang="en-IN" i="1" smtClean="0">
                            <a:latin typeface="Cambria Math" panose="02040503050406030204" pitchFamily="18" charset="0"/>
                            <a:ea typeface="Cambria Math" panose="02040503050406030204" pitchFamily="18" charset="0"/>
                          </a:rPr>
                          <m:t>∈</m:t>
                        </m:r>
                        <m:r>
                          <a:rPr lang="en-US" b="0" i="1" smtClean="0">
                            <a:latin typeface="Cambria Math"/>
                            <a:ea typeface="Cambria Math" panose="02040503050406030204" pitchFamily="18" charset="0"/>
                          </a:rPr>
                          <m:t> </m:t>
                        </m:r>
                      </m:oMath>
                    </a14:m>
                    <a:r>
                      <a:rPr lang="en-US" dirty="0" smtClean="0"/>
                      <a:t>{O}</a:t>
                    </a:r>
                    <a:endParaRPr lang="en-US" dirty="0"/>
                  </a:p>
                </p:txBody>
              </p:sp>
            </mc:Choice>
            <mc:Fallback xmlns="">
              <p:sp>
                <p:nvSpPr>
                  <p:cNvPr id="7" name="Oval 6"/>
                  <p:cNvSpPr>
                    <a:spLocks noRot="1" noChangeAspect="1" noMove="1" noResize="1" noEditPoints="1" noAdjustHandles="1" noChangeArrowheads="1" noChangeShapeType="1" noTextEdit="1"/>
                  </p:cNvSpPr>
                  <p:nvPr/>
                </p:nvSpPr>
                <p:spPr>
                  <a:xfrm>
                    <a:off x="5486786" y="4071258"/>
                    <a:ext cx="1676014" cy="468086"/>
                  </a:xfrm>
                  <a:prstGeom prst="ellipse">
                    <a:avLst/>
                  </a:prstGeom>
                  <a:blipFill rotWithShape="1">
                    <a:blip r:embed="rId3"/>
                    <a:stretch>
                      <a:fillRect b="-7500"/>
                    </a:stretch>
                  </a:blipFill>
                </p:spPr>
                <p:txBody>
                  <a:bodyPr/>
                  <a:lstStyle/>
                  <a:p>
                    <a:r>
                      <a:rPr lang="en-IN">
                        <a:noFill/>
                      </a:rPr>
                      <a:t> </a:t>
                    </a:r>
                  </a:p>
                </p:txBody>
              </p:sp>
            </mc:Fallback>
          </mc:AlternateContent>
          <p:cxnSp>
            <p:nvCxnSpPr>
              <p:cNvPr id="9" name="Straight Connector 8"/>
              <p:cNvCxnSpPr>
                <a:stCxn id="7" idx="4"/>
              </p:cNvCxnSpPr>
              <p:nvPr/>
            </p:nvCxnSpPr>
            <p:spPr>
              <a:xfrm flipH="1">
                <a:off x="5682345" y="4539344"/>
                <a:ext cx="642448" cy="478970"/>
              </a:xfrm>
              <a:prstGeom prst="line">
                <a:avLst/>
              </a:prstGeom>
            </p:spPr>
            <p:style>
              <a:lnRef idx="1">
                <a:schemeClr val="dk1"/>
              </a:lnRef>
              <a:fillRef idx="0">
                <a:schemeClr val="dk1"/>
              </a:fillRef>
              <a:effectRef idx="0">
                <a:schemeClr val="dk1"/>
              </a:effectRef>
              <a:fontRef idx="minor">
                <a:schemeClr val="tx1"/>
              </a:fontRef>
            </p:style>
          </p:cxnSp>
        </p:grpSp>
        <p:sp>
          <p:nvSpPr>
            <p:cNvPr id="13" name="TextBox 12"/>
            <p:cNvSpPr txBox="1"/>
            <p:nvPr/>
          </p:nvSpPr>
          <p:spPr>
            <a:xfrm>
              <a:off x="5203371" y="4517571"/>
              <a:ext cx="2909919" cy="923330"/>
            </a:xfrm>
            <a:prstGeom prst="rect">
              <a:avLst/>
            </a:prstGeom>
            <a:noFill/>
          </p:spPr>
          <p:txBody>
            <a:bodyPr wrap="square" rtlCol="0">
              <a:spAutoFit/>
            </a:bodyPr>
            <a:lstStyle/>
            <a:p>
              <a:r>
                <a:rPr lang="en-IN" dirty="0" smtClean="0"/>
                <a:t> 	                   </a:t>
              </a:r>
            </a:p>
            <a:p>
              <a:r>
                <a:rPr lang="en-IN" dirty="0" smtClean="0"/>
                <a:t>{O}		{Y,M}</a:t>
              </a:r>
              <a:endParaRPr lang="en-US" dirty="0"/>
            </a:p>
            <a:p>
              <a:endParaRPr lang="en-US" dirty="0"/>
            </a:p>
          </p:txBody>
        </p:sp>
      </p:grpSp>
      <p:sp>
        <p:nvSpPr>
          <p:cNvPr id="19" name="Rectangle 18"/>
          <p:cNvSpPr/>
          <p:nvPr/>
        </p:nvSpPr>
        <p:spPr>
          <a:xfrm>
            <a:off x="6077126" y="4519921"/>
            <a:ext cx="494718" cy="369332"/>
          </a:xfrm>
          <a:prstGeom prst="rect">
            <a:avLst/>
          </a:prstGeom>
        </p:spPr>
        <p:txBody>
          <a:bodyPr wrap="none">
            <a:spAutoFit/>
          </a:bodyPr>
          <a:lstStyle/>
          <a:p>
            <a:r>
              <a:rPr lang="en-IN" dirty="0"/>
              <a:t>Yes</a:t>
            </a:r>
          </a:p>
        </p:txBody>
      </p:sp>
      <p:sp>
        <p:nvSpPr>
          <p:cNvPr id="20" name="Rectangle 19"/>
          <p:cNvSpPr/>
          <p:nvPr/>
        </p:nvSpPr>
        <p:spPr>
          <a:xfrm>
            <a:off x="7304932" y="4517714"/>
            <a:ext cx="468289" cy="369332"/>
          </a:xfrm>
          <a:prstGeom prst="rect">
            <a:avLst/>
          </a:prstGeom>
        </p:spPr>
        <p:txBody>
          <a:bodyPr wrap="none">
            <a:spAutoFit/>
          </a:bodyPr>
          <a:lstStyle/>
          <a:p>
            <a:r>
              <a:rPr lang="en-IN" dirty="0" smtClean="0"/>
              <a:t>No</a:t>
            </a:r>
            <a:endParaRPr lang="en-IN" dirty="0"/>
          </a:p>
        </p:txBody>
      </p:sp>
    </p:spTree>
    <p:extLst>
      <p:ext uri="{BB962C8B-B14F-4D97-AF65-F5344CB8AC3E}">
        <p14:creationId xmlns:p14="http://schemas.microsoft.com/office/powerpoint/2010/main" val="36608147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338501"/>
                <a:ext cx="8229600" cy="5017861"/>
              </a:xfrm>
            </p:spPr>
            <p:txBody>
              <a:bodyPr>
                <a:normAutofit/>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Attribute of Splitting: Salary</a:t>
                </a:r>
              </a:p>
              <a:p>
                <a:pPr marL="0" indent="0" algn="just">
                  <a:buNone/>
                </a:pPr>
                <a:r>
                  <a:rPr lang="en-IN" sz="20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attribute salary has three values namely </a:t>
                </a:r>
                <a:r>
                  <a:rPr lang="en-IN" sz="2000" b="0" i="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L</a:t>
                </a:r>
                <a:r>
                  <a:rPr lang="en-IN" sz="20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0" i="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M</a:t>
                </a:r>
                <a:r>
                  <a:rPr lang="en-IN" sz="20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and </a:t>
                </a:r>
                <a:r>
                  <a:rPr lang="en-IN" sz="2000" b="0" i="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H</a:t>
                </a:r>
                <a:r>
                  <a:rPr lang="en-IN" sz="20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So, there are 6 subsets, that should be considered for splitting as:</a:t>
                </a:r>
              </a:p>
              <a:p>
                <a:pPr marL="0" indent="0" algn="just">
                  <a:buNone/>
                </a:pPr>
                <a:endParaRPr lang="en-IN" sz="1800" b="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f>
                        <m:fPr>
                          <m:type m:val="noBar"/>
                          <m:ctrlPr>
                            <a:rPr lang="en-IN" sz="1800" b="0" i="1" smtClean="0">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𝐿</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𝐿</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𝐿</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sub>
                          </m:sSub>
                        </m:den>
                      </m:f>
                    </m:oMath>
                  </m:oMathPara>
                </a14:m>
                <a:endParaRPr lang="en-IN" sz="18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endParaRPr lang="en-IN" sz="180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buNone/>
                </a:pPr>
                <a:endParaRPr lang="en-IN" sz="18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oMath>
                </a14:m>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=0.3000</m:t>
                    </m:r>
                  </m:oMath>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=0.3150</m:t>
                    </m:r>
                  </m:oMath>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=0.4508</m:t>
                    </m:r>
                  </m:oMath>
                </a14:m>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marL="0" indent="0" algn="just">
                  <a:buNone/>
                </a:pPr>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1800" b="0" i="1" smtClean="0">
                              <a:solidFill>
                                <a:srgbClr val="0B5ED7"/>
                              </a:solidFill>
                              <a:latin typeface="Cambria Math"/>
                              <a:ea typeface="Cambria Math" panose="02040503050406030204" pitchFamily="18"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𝑠𝑎𝑙𝑎𝑟𝑦</m:t>
                          </m:r>
                          <m:r>
                            <a:rPr lang="en-US" sz="1800" b="0" i="1" baseline="-25000" smtClean="0">
                              <a:solidFill>
                                <a:srgbClr val="0B5ED7"/>
                              </a:solidFill>
                              <a:latin typeface="Cambria Math"/>
                              <a:ea typeface="Cambria Math" panose="02040503050406030204" pitchFamily="18" charset="0"/>
                              <a:cs typeface="Times New Roman" panose="02020603050405020304" pitchFamily="18" charset="0"/>
                            </a:rPr>
                            <m:t>(5,6)</m:t>
                          </m:r>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0" i="1" dirty="0"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0.4592−0.4508=</m:t>
                      </m:r>
                      <m:r>
                        <a:rPr lang="en-IN" sz="1800" b="0" i="1" dirty="0" smtClean="0">
                          <a:solidFill>
                            <a:srgbClr val="CC3300"/>
                          </a:solidFill>
                          <a:latin typeface="Cambria Math" panose="02040503050406030204" pitchFamily="18" charset="0"/>
                          <a:ea typeface="Cambria Math" panose="02040503050406030204" pitchFamily="18" charset="0"/>
                          <a:cs typeface="Times New Roman" panose="02020603050405020304" pitchFamily="18" charset="0"/>
                        </a:rPr>
                        <m:t>0.0084</m:t>
                      </m:r>
                    </m:oMath>
                  </m:oMathPara>
                </a14:m>
                <a:endParaRPr lang="en-IN" sz="1800"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338500"/>
                <a:ext cx="8425339" cy="5017861"/>
              </a:xfrm>
              <a:blipFill rotWithShape="1">
                <a:blip r:embed="rId2"/>
                <a:stretch>
                  <a:fillRect l="-796" t="-608"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76</a:t>
            </a:fld>
            <a:endParaRPr lang="en-IN" dirty="0">
              <a:solidFill>
                <a:srgbClr val="04617B">
                  <a:shade val="90000"/>
                </a:srgbClr>
              </a:solidFill>
            </a:endParaRPr>
          </a:p>
        </p:txBody>
      </p:sp>
      <p:sp>
        <p:nvSpPr>
          <p:cNvPr id="6" name="Title 1"/>
          <p:cNvSpPr>
            <a:spLocks noGrp="1"/>
          </p:cNvSpPr>
          <p:nvPr>
            <p:ph type="title"/>
          </p:nvPr>
        </p:nvSpPr>
        <p:spPr>
          <a:xfrm>
            <a:off x="457200" y="304800"/>
            <a:ext cx="8336135" cy="556448"/>
          </a:xfrm>
        </p:spPr>
        <p:txBody>
          <a:bodyPr>
            <a:normAutofit fontScale="90000"/>
          </a:bodyPr>
          <a:lstStyle/>
          <a:p>
            <a:r>
              <a:rPr lang="en-US" sz="4400" b="1"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grpSp>
        <p:nvGrpSpPr>
          <p:cNvPr id="7" name="Group 6"/>
          <p:cNvGrpSpPr/>
          <p:nvPr/>
        </p:nvGrpSpPr>
        <p:grpSpPr>
          <a:xfrm>
            <a:off x="5569501" y="3595069"/>
            <a:ext cx="2842315" cy="1630901"/>
            <a:chOff x="5203371" y="3810000"/>
            <a:chExt cx="2909919" cy="1630901"/>
          </a:xfrm>
        </p:grpSpPr>
        <p:grpSp>
          <p:nvGrpSpPr>
            <p:cNvPr id="8" name="Group 7"/>
            <p:cNvGrpSpPr/>
            <p:nvPr/>
          </p:nvGrpSpPr>
          <p:grpSpPr>
            <a:xfrm>
              <a:off x="5454127" y="3810000"/>
              <a:ext cx="2147782" cy="947056"/>
              <a:chOff x="5486785" y="4071258"/>
              <a:chExt cx="2147782" cy="947056"/>
            </a:xfrm>
          </p:grpSpPr>
          <mc:AlternateContent xmlns:mc="http://schemas.openxmlformats.org/markup-compatibility/2006" xmlns:a14="http://schemas.microsoft.com/office/drawing/2010/main">
            <mc:Choice Requires="a14">
              <p:sp>
                <p:nvSpPr>
                  <p:cNvPr id="10" name="Oval 9"/>
                  <p:cNvSpPr/>
                  <p:nvPr/>
                </p:nvSpPr>
                <p:spPr>
                  <a:xfrm>
                    <a:off x="5486785" y="4071258"/>
                    <a:ext cx="2147782" cy="4680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smtClean="0"/>
                      <a:t>Salary </a:t>
                    </a:r>
                    <a14:m>
                      <m:oMath xmlns:m="http://schemas.openxmlformats.org/officeDocument/2006/math">
                        <m:r>
                          <a:rPr lang="en-IN" i="1" smtClean="0">
                            <a:latin typeface="Cambria Math" panose="02040503050406030204" pitchFamily="18" charset="0"/>
                            <a:ea typeface="Cambria Math" panose="02040503050406030204" pitchFamily="18" charset="0"/>
                          </a:rPr>
                          <m:t>∈</m:t>
                        </m:r>
                        <m:r>
                          <a:rPr lang="en-US" b="0" i="1" smtClean="0">
                            <a:latin typeface="Cambria Math"/>
                            <a:ea typeface="Cambria Math" panose="02040503050406030204" pitchFamily="18" charset="0"/>
                          </a:rPr>
                          <m:t> </m:t>
                        </m:r>
                      </m:oMath>
                    </a14:m>
                    <a:r>
                      <a:rPr lang="en-US" dirty="0" smtClean="0"/>
                      <a:t>{H}</a:t>
                    </a:r>
                    <a:endParaRPr lang="en-US" dirty="0"/>
                  </a:p>
                </p:txBody>
              </p:sp>
            </mc:Choice>
            <mc:Fallback xmlns="">
              <p:sp>
                <p:nvSpPr>
                  <p:cNvPr id="10" name="Oval 9"/>
                  <p:cNvSpPr>
                    <a:spLocks noRot="1" noChangeAspect="1" noMove="1" noResize="1" noEditPoints="1" noAdjustHandles="1" noChangeArrowheads="1" noChangeShapeType="1" noTextEdit="1"/>
                  </p:cNvSpPr>
                  <p:nvPr/>
                </p:nvSpPr>
                <p:spPr>
                  <a:xfrm>
                    <a:off x="5486785" y="4071258"/>
                    <a:ext cx="2147782" cy="468086"/>
                  </a:xfrm>
                  <a:prstGeom prst="ellipse">
                    <a:avLst/>
                  </a:prstGeom>
                  <a:blipFill rotWithShape="1">
                    <a:blip r:embed="rId3"/>
                    <a:stretch>
                      <a:fillRect b="-6173"/>
                    </a:stretch>
                  </a:blipFill>
                </p:spPr>
                <p:txBody>
                  <a:bodyPr/>
                  <a:lstStyle/>
                  <a:p>
                    <a:r>
                      <a:rPr lang="en-IN">
                        <a:noFill/>
                      </a:rPr>
                      <a:t> </a:t>
                    </a:r>
                  </a:p>
                </p:txBody>
              </p:sp>
            </mc:Fallback>
          </mc:AlternateContent>
          <p:cxnSp>
            <p:nvCxnSpPr>
              <p:cNvPr id="11" name="Straight Connector 10"/>
              <p:cNvCxnSpPr>
                <a:stCxn id="10" idx="4"/>
              </p:cNvCxnSpPr>
              <p:nvPr/>
            </p:nvCxnSpPr>
            <p:spPr>
              <a:xfrm flipH="1">
                <a:off x="5682346" y="4539344"/>
                <a:ext cx="878330" cy="478970"/>
              </a:xfrm>
              <a:prstGeom prst="line">
                <a:avLst/>
              </a:prstGeom>
            </p:spPr>
            <p:style>
              <a:lnRef idx="1">
                <a:schemeClr val="dk1"/>
              </a:lnRef>
              <a:fillRef idx="0">
                <a:schemeClr val="dk1"/>
              </a:fillRef>
              <a:effectRef idx="0">
                <a:schemeClr val="dk1"/>
              </a:effectRef>
              <a:fontRef idx="minor">
                <a:schemeClr val="tx1"/>
              </a:fontRef>
            </p:style>
          </p:cxnSp>
        </p:grpSp>
        <p:sp>
          <p:nvSpPr>
            <p:cNvPr id="9" name="TextBox 8"/>
            <p:cNvSpPr txBox="1"/>
            <p:nvPr/>
          </p:nvSpPr>
          <p:spPr>
            <a:xfrm>
              <a:off x="5203371" y="4517571"/>
              <a:ext cx="2909919" cy="923330"/>
            </a:xfrm>
            <a:prstGeom prst="rect">
              <a:avLst/>
            </a:prstGeom>
            <a:noFill/>
          </p:spPr>
          <p:txBody>
            <a:bodyPr wrap="square" rtlCol="0">
              <a:spAutoFit/>
            </a:bodyPr>
            <a:lstStyle/>
            <a:p>
              <a:r>
                <a:rPr lang="en-IN" dirty="0" smtClean="0"/>
                <a:t>	                   </a:t>
              </a:r>
            </a:p>
            <a:p>
              <a:r>
                <a:rPr lang="en-IN" dirty="0" smtClean="0"/>
                <a:t>{H}		{L,M}</a:t>
              </a:r>
              <a:endParaRPr lang="en-US" dirty="0"/>
            </a:p>
            <a:p>
              <a:endParaRPr lang="en-US" dirty="0"/>
            </a:p>
          </p:txBody>
        </p:sp>
      </p:grpSp>
      <p:cxnSp>
        <p:nvCxnSpPr>
          <p:cNvPr id="14" name="Straight Connector 13"/>
          <p:cNvCxnSpPr/>
          <p:nvPr/>
        </p:nvCxnSpPr>
        <p:spPr>
          <a:xfrm flipH="1" flipV="1">
            <a:off x="6863374" y="4063154"/>
            <a:ext cx="712695" cy="478970"/>
          </a:xfrm>
          <a:prstGeom prst="line">
            <a:avLst/>
          </a:prstGeom>
        </p:spPr>
        <p:style>
          <a:lnRef idx="1">
            <a:schemeClr val="dk1"/>
          </a:lnRef>
          <a:fillRef idx="0">
            <a:schemeClr val="dk1"/>
          </a:fillRef>
          <a:effectRef idx="0">
            <a:schemeClr val="dk1"/>
          </a:effectRef>
          <a:fontRef idx="minor">
            <a:schemeClr val="tx1"/>
          </a:fontRef>
        </p:style>
      </p:cxnSp>
      <p:sp>
        <p:nvSpPr>
          <p:cNvPr id="17" name="Rectangle 16"/>
          <p:cNvSpPr/>
          <p:nvPr/>
        </p:nvSpPr>
        <p:spPr>
          <a:xfrm>
            <a:off x="6005449" y="4085699"/>
            <a:ext cx="494718" cy="369332"/>
          </a:xfrm>
          <a:prstGeom prst="rect">
            <a:avLst/>
          </a:prstGeom>
        </p:spPr>
        <p:txBody>
          <a:bodyPr wrap="none">
            <a:spAutoFit/>
          </a:bodyPr>
          <a:lstStyle/>
          <a:p>
            <a:r>
              <a:rPr lang="en-IN" dirty="0"/>
              <a:t>Yes</a:t>
            </a:r>
          </a:p>
        </p:txBody>
      </p:sp>
      <p:sp>
        <p:nvSpPr>
          <p:cNvPr id="18" name="Rectangle 17"/>
          <p:cNvSpPr/>
          <p:nvPr/>
        </p:nvSpPr>
        <p:spPr>
          <a:xfrm>
            <a:off x="7081351" y="4053019"/>
            <a:ext cx="468289" cy="369332"/>
          </a:xfrm>
          <a:prstGeom prst="rect">
            <a:avLst/>
          </a:prstGeom>
        </p:spPr>
        <p:txBody>
          <a:bodyPr wrap="none">
            <a:spAutoFit/>
          </a:bodyPr>
          <a:lstStyle/>
          <a:p>
            <a:r>
              <a:rPr lang="en-IN" dirty="0" smtClean="0"/>
              <a:t>No</a:t>
            </a:r>
            <a:endParaRPr lang="en-IN" dirty="0"/>
          </a:p>
        </p:txBody>
      </p:sp>
    </p:spTree>
    <p:extLst>
      <p:ext uri="{BB962C8B-B14F-4D97-AF65-F5344CB8AC3E}">
        <p14:creationId xmlns:p14="http://schemas.microsoft.com/office/powerpoint/2010/main" val="37206647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338501"/>
                <a:ext cx="8229600" cy="5017861"/>
              </a:xfrm>
            </p:spPr>
            <p:txBody>
              <a:bodyPr>
                <a:normAutofit/>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Attribute of Splitting: job</a:t>
                </a:r>
              </a:p>
              <a:p>
                <a:pPr marL="0" indent="0" algn="just">
                  <a:buNone/>
                </a:pPr>
                <a:endParaRPr lang="en-IN" sz="8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Job being the binary attribute , we have</a:t>
                </a:r>
              </a:p>
              <a:p>
                <a:pPr marL="0" indent="0" algn="just">
                  <a:buNone/>
                </a:pPr>
                <a:endParaRPr lang="en-IN" sz="8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2000" i="1">
                            <a:solidFill>
                              <a:srgbClr val="0B5ED7"/>
                            </a:solidFill>
                            <a:latin typeface="Cambria Math"/>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r>
                          <a:rPr lang="en-IN" sz="20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𝑜𝑏</m:t>
                        </m:r>
                      </m:sub>
                    </m:sSub>
                    <m:d>
                      <m:dPr>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2000" b="0" i="1" smtClean="0">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sz="2000" b="0" i="1" smtClean="0">
                            <a:solidFill>
                              <a:srgbClr val="0B5ED7"/>
                            </a:solidFill>
                            <a:latin typeface="Cambria Math"/>
                            <a:ea typeface="Tahoma" panose="020B0604030504040204" pitchFamily="34" charset="0"/>
                            <a:cs typeface="Times New Roman" panose="02020603050405020304" pitchFamily="18" charset="0"/>
                          </a:rPr>
                        </m:ctrlPr>
                      </m:dPr>
                      <m:e>
                        <m:sSub>
                          <m:sSubPr>
                            <m:ctrlPr>
                              <a:rPr lang="en-IN" sz="2000" b="0" i="1" smtClean="0">
                                <a:solidFill>
                                  <a:srgbClr val="0B5ED7"/>
                                </a:solidFill>
                                <a:latin typeface="Cambria Math"/>
                                <a:ea typeface="Tahoma" panose="020B0604030504040204" pitchFamily="34" charset="0"/>
                                <a:cs typeface="Times New Roman" panose="02020603050405020304" pitchFamily="18" charset="0"/>
                              </a:rPr>
                            </m:ctrlPr>
                          </m:sSub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sub>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e>
                    </m:d>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2000" b="0" i="1" smtClean="0">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b="0" i="1" smtClean="0">
                            <a:solidFill>
                              <a:srgbClr val="0B5ED7"/>
                            </a:solidFill>
                            <a:latin typeface="Cambria Math"/>
                            <a:ea typeface="Tahoma" panose="020B0604030504040204" pitchFamily="34" charset="0"/>
                            <a:cs typeface="Times New Roman" panose="02020603050405020304" pitchFamily="18" charset="0"/>
                          </a:rPr>
                        </m:ctrlPr>
                      </m:sSub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sub>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marL="0" indent="0">
                  <a:buNone/>
                </a:pPr>
                <a:endParaRPr lang="en-IN" sz="1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2000" b="0" i="1" smtClean="0">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d>
                      <m:dPr>
                        <m:begChr m:val="["/>
                        <m:endChr m:val="]"/>
                        <m:ctrlPr>
                          <a:rPr lang="en-IN" sz="2000" b="0" i="1" smtClean="0">
                            <a:solidFill>
                              <a:srgbClr val="0B5ED7"/>
                            </a:solidFill>
                            <a:latin typeface="Cambria Math"/>
                            <a:ea typeface="Tahoma" panose="020B0604030504040204" pitchFamily="34"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Sup>
                          <m:sSupPr>
                            <m:ctrlPr>
                              <a:rPr lang="en-IN" sz="2000" b="0" i="1" smtClean="0">
                                <a:solidFill>
                                  <a:srgbClr val="0B5ED7"/>
                                </a:solidFill>
                                <a:latin typeface="Cambria Math"/>
                                <a:ea typeface="Tahoma" panose="020B0604030504040204" pitchFamily="34" charset="0"/>
                                <a:cs typeface="Times New Roman" panose="02020603050405020304" pitchFamily="18" charset="0"/>
                              </a:rPr>
                            </m:ctrlPr>
                          </m:sSupPr>
                          <m:e>
                            <m:d>
                              <m:dPr>
                                <m:ctrlPr>
                                  <a:rPr lang="en-IN" sz="2000" b="0" i="1" smtClean="0">
                                    <a:solidFill>
                                      <a:srgbClr val="0B5ED7"/>
                                    </a:solidFill>
                                    <a:latin typeface="Cambria Math"/>
                                    <a:ea typeface="Tahoma" panose="020B0604030504040204" pitchFamily="34" charset="0"/>
                                    <a:cs typeface="Times New Roman" panose="02020603050405020304" pitchFamily="18" charset="0"/>
                                  </a:rPr>
                                </m:ctrlPr>
                              </m:dPr>
                              <m:e>
                                <m:f>
                                  <m:fPr>
                                    <m:ctrlPr>
                                      <a:rPr lang="en-IN" sz="2000" b="0" i="1" smtClean="0">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den>
                                </m:f>
                              </m:e>
                            </m:d>
                          </m:e>
                          <m:sup>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2000" i="1">
                                <a:solidFill>
                                  <a:srgbClr val="0B5ED7"/>
                                </a:solidFill>
                                <a:latin typeface="Cambria Math"/>
                                <a:ea typeface="Tahoma" panose="020B0604030504040204" pitchFamily="34" charset="0"/>
                                <a:cs typeface="Times New Roman" panose="02020603050405020304" pitchFamily="18" charset="0"/>
                              </a:rPr>
                            </m:ctrlPr>
                          </m:sSupPr>
                          <m:e>
                            <m:d>
                              <m:dPr>
                                <m:ctrlPr>
                                  <a:rPr lang="en-IN" sz="2000" i="1">
                                    <a:solidFill>
                                      <a:srgbClr val="0B5ED7"/>
                                    </a:solidFill>
                                    <a:latin typeface="Cambria Math"/>
                                    <a:ea typeface="Tahoma" panose="020B0604030504040204" pitchFamily="34" charset="0"/>
                                    <a:cs typeface="Times New Roman" panose="02020603050405020304" pitchFamily="18" charset="0"/>
                                  </a:rPr>
                                </m:ctrlPr>
                              </m:dPr>
                              <m:e>
                                <m:f>
                                  <m:fPr>
                                    <m:ctrlPr>
                                      <a:rPr lang="en-IN" sz="2000" i="1">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num>
                                  <m:den>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den>
                                </m:f>
                              </m:e>
                            </m:d>
                          </m:e>
                          <m:sup>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2000" i="1">
                            <a:solidFill>
                              <a:srgbClr val="0B5ED7"/>
                            </a:solidFill>
                            <a:latin typeface="Cambria Math"/>
                            <a:ea typeface="Tahoma" panose="020B0604030504040204" pitchFamily="34" charset="0"/>
                            <a:cs typeface="Times New Roman" panose="02020603050405020304" pitchFamily="18" charset="0"/>
                          </a:rPr>
                        </m:ctrlPr>
                      </m:fPr>
                      <m:num>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num>
                      <m:den>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d>
                      <m:dPr>
                        <m:begChr m:val="["/>
                        <m:endChr m:val="]"/>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Sup>
                          <m:sSupPr>
                            <m:ctrlPr>
                              <a:rPr lang="en-IN" sz="2000" i="1">
                                <a:solidFill>
                                  <a:srgbClr val="0B5ED7"/>
                                </a:solidFill>
                                <a:latin typeface="Cambria Math"/>
                                <a:ea typeface="Tahoma" panose="020B0604030504040204" pitchFamily="34" charset="0"/>
                                <a:cs typeface="Times New Roman" panose="02020603050405020304" pitchFamily="18" charset="0"/>
                              </a:rPr>
                            </m:ctrlPr>
                          </m:sSupPr>
                          <m:e>
                            <m:d>
                              <m:dPr>
                                <m:ctrlPr>
                                  <a:rPr lang="en-IN" sz="2000" i="1">
                                    <a:solidFill>
                                      <a:srgbClr val="0B5ED7"/>
                                    </a:solidFill>
                                    <a:latin typeface="Cambria Math"/>
                                    <a:ea typeface="Tahoma" panose="020B0604030504040204" pitchFamily="34" charset="0"/>
                                    <a:cs typeface="Times New Roman" panose="02020603050405020304" pitchFamily="18" charset="0"/>
                                  </a:rPr>
                                </m:ctrlPr>
                              </m:dPr>
                              <m:e>
                                <m:f>
                                  <m:fPr>
                                    <m:ctrlPr>
                                      <a:rPr lang="en-IN" sz="2000" i="1">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num>
                                  <m:den>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den>
                                </m:f>
                              </m:e>
                            </m:d>
                          </m:e>
                          <m:sup>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2000" i="1">
                                <a:solidFill>
                                  <a:srgbClr val="0B5ED7"/>
                                </a:solidFill>
                                <a:latin typeface="Cambria Math"/>
                                <a:ea typeface="Tahoma" panose="020B0604030504040204" pitchFamily="34" charset="0"/>
                                <a:cs typeface="Times New Roman" panose="02020603050405020304" pitchFamily="18" charset="0"/>
                              </a:rPr>
                            </m:ctrlPr>
                          </m:sSupPr>
                          <m:e>
                            <m:d>
                              <m:dPr>
                                <m:ctrlPr>
                                  <a:rPr lang="en-IN" sz="2000" i="1">
                                    <a:solidFill>
                                      <a:srgbClr val="0B5ED7"/>
                                    </a:solidFill>
                                    <a:latin typeface="Cambria Math"/>
                                    <a:ea typeface="Tahoma" panose="020B0604030504040204" pitchFamily="34" charset="0"/>
                                    <a:cs typeface="Times New Roman" panose="02020603050405020304" pitchFamily="18" charset="0"/>
                                  </a:rPr>
                                </m:ctrlPr>
                              </m:dPr>
                              <m:e>
                                <m:f>
                                  <m:fPr>
                                    <m:ctrlPr>
                                      <a:rPr lang="en-IN" sz="2000" i="1">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um>
                                  <m:den>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den>
                                </m:f>
                              </m:e>
                            </m:d>
                          </m:e>
                          <m:sup>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rPr>
                  <a:t>?</a:t>
                </a:r>
              </a:p>
              <a:p>
                <a:pPr marL="0" indent="0">
                  <a:buNone/>
                </a:pPr>
                <a:endPar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 xmlns:m="http://schemas.openxmlformats.org/officeDocument/2006/math">
                    <m:r>
                      <a:rPr lang="en-IN" sz="200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b="0" i="1" smtClean="0">
                            <a:solidFill>
                              <a:srgbClr val="0B5ED7"/>
                            </a:solidFill>
                            <a:latin typeface="Cambria Math"/>
                            <a:ea typeface="Cambria Math" panose="02040503050406030204" pitchFamily="18"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𝑗𝑜𝑏</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IN" sz="2000" b="1"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a:t>
                </a:r>
              </a:p>
              <a:p>
                <a:pPr marL="0" indent="0" algn="just">
                  <a:buNone/>
                </a:pPr>
                <a:endParaRPr lang="en-IN"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338500"/>
                <a:ext cx="8425339" cy="5017861"/>
              </a:xfrm>
              <a:blipFill rotWithShape="1">
                <a:blip r:embed="rId2"/>
                <a:stretch>
                  <a:fillRect l="-796" t="-608"/>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77</a:t>
            </a:fld>
            <a:endParaRPr lang="en-IN" dirty="0">
              <a:solidFill>
                <a:srgbClr val="04617B">
                  <a:shade val="90000"/>
                </a:srgbClr>
              </a:solidFill>
            </a:endParaRPr>
          </a:p>
        </p:txBody>
      </p:sp>
      <p:sp>
        <p:nvSpPr>
          <p:cNvPr id="6" name="Title 1"/>
          <p:cNvSpPr>
            <a:spLocks noGrp="1"/>
          </p:cNvSpPr>
          <p:nvPr>
            <p:ph type="title"/>
          </p:nvPr>
        </p:nvSpPr>
        <p:spPr>
          <a:xfrm>
            <a:off x="609600" y="228600"/>
            <a:ext cx="8336135" cy="556448"/>
          </a:xfrm>
        </p:spPr>
        <p:style>
          <a:lnRef idx="1">
            <a:schemeClr val="accent3"/>
          </a:lnRef>
          <a:fillRef idx="3">
            <a:schemeClr val="accent3"/>
          </a:fillRef>
          <a:effectRef idx="2">
            <a:schemeClr val="accent3"/>
          </a:effectRef>
          <a:fontRef idx="minor">
            <a:schemeClr val="lt1"/>
          </a:fontRef>
        </p:style>
        <p:txBody>
          <a:bodyPr>
            <a:normAutofit fontScale="90000"/>
          </a:bodyPr>
          <a:lstStyle/>
          <a:p>
            <a:r>
              <a:rPr lang="en-US" sz="4400" b="1"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98655038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338501"/>
                <a:ext cx="8229600" cy="5017861"/>
              </a:xfrm>
            </p:spPr>
            <p:txBody>
              <a:bodyPr>
                <a:normAutofit/>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Attribute of Splitting: Performance</a:t>
                </a:r>
              </a:p>
              <a:p>
                <a:pPr marL="0" indent="0" algn="just">
                  <a:buNone/>
                </a:pPr>
                <a:endParaRPr lang="en-IN" sz="8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Job being the binary attribute , we have</a:t>
                </a:r>
              </a:p>
              <a:p>
                <a:pPr marL="0" indent="0">
                  <a:buNone/>
                </a:pPr>
                <a14:m>
                  <m:oMath xmlns:m="http://schemas.openxmlformats.org/officeDocument/2006/math">
                    <m:sSub>
                      <m:sSubPr>
                        <m:ctrlPr>
                          <a:rPr lang="en-IN" sz="2000" i="1">
                            <a:solidFill>
                              <a:srgbClr val="0B5ED7"/>
                            </a:solidFill>
                            <a:latin typeface="Cambria Math"/>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r>
                          <a:rPr lang="en-US" sz="2000" b="0" i="1" smtClean="0">
                            <a:solidFill>
                              <a:srgbClr val="0B5ED7"/>
                            </a:solidFill>
                            <a:latin typeface="Cambria Math"/>
                            <a:ea typeface="Tahoma" panose="020B0604030504040204" pitchFamily="34" charset="0"/>
                            <a:cs typeface="Times New Roman" panose="02020603050405020304" pitchFamily="18" charset="0"/>
                          </a:rPr>
                          <m:t>𝑃</m:t>
                        </m:r>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𝑒𝑟𝑓𝑜𝑟𝑚𝑎𝑛𝑐𝑒</m:t>
                        </m:r>
                      </m:sub>
                    </m:sSub>
                    <m:d>
                      <m:dPr>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rPr>
                  <a:t>?</a:t>
                </a:r>
                <a:endParaRPr lang="en-IN" sz="2000" b="1" dirty="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 xmlns:m="http://schemas.openxmlformats.org/officeDocument/2006/math">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i="1">
                            <a:solidFill>
                              <a:srgbClr val="0B5ED7"/>
                            </a:solidFill>
                            <a:latin typeface="Cambria Math"/>
                            <a:ea typeface="Cambria Math" panose="02040503050406030204" pitchFamily="18"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𝑝𝑒𝑟𝑓𝑜𝑟𝑚𝑎𝑛𝑐𝑒</m:t>
                        </m:r>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rPr>
                  <a:t>?</a:t>
                </a:r>
                <a:endParaRPr lang="en-IN" sz="2000" b="1" dirty="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2000" dirty="0" smtClean="0">
                  <a:solidFill>
                    <a:srgbClr val="0B5ED7"/>
                  </a:solidFill>
                  <a:latin typeface="Times New Roman" panose="02020603050405020304" pitchFamily="18" charset="0"/>
                  <a:ea typeface="Cambria Math" panose="02040503050406030204" pitchFamily="18" charset="0"/>
                  <a:cs typeface="Times New Roman" panose="02020603050405020304" pitchFamily="18" charset="0"/>
                </a:endParaRPr>
              </a:p>
              <a:p>
                <a:pPr marL="0" indent="0" algn="just">
                  <a:buNone/>
                </a:pPr>
                <a:r>
                  <a:rPr lang="en-IN" sz="2000" dirty="0" smtClean="0">
                    <a:solidFill>
                      <a:srgbClr val="0B5ED7"/>
                    </a:solidFill>
                    <a:latin typeface="Times New Roman" panose="02020603050405020304" pitchFamily="18" charset="0"/>
                    <a:ea typeface="Cambria Math" panose="02040503050406030204" pitchFamily="18" charset="0"/>
                    <a:cs typeface="Times New Roman" panose="02020603050405020304" pitchFamily="18" charset="0"/>
                  </a:rPr>
                  <a:t>Out </a:t>
                </a:r>
                <a:r>
                  <a:rPr lang="en-IN" sz="2000" dirty="0">
                    <a:solidFill>
                      <a:srgbClr val="0B5ED7"/>
                    </a:solidFill>
                    <a:latin typeface="Times New Roman" panose="02020603050405020304" pitchFamily="18" charset="0"/>
                    <a:ea typeface="Cambria Math" panose="02040503050406030204" pitchFamily="18" charset="0"/>
                    <a:cs typeface="Times New Roman" panose="02020603050405020304" pitchFamily="18" charset="0"/>
                  </a:rPr>
                  <a:t>of these </a:t>
                </a:r>
                <a14:m>
                  <m:oMath xmlns:m="http://schemas.openxmlformats.org/officeDocument/2006/math">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i="1">
                            <a:solidFill>
                              <a:srgbClr val="0B5ED7"/>
                            </a:solidFill>
                            <a:latin typeface="Cambria Math"/>
                            <a:ea typeface="Cambria Math" panose="02040503050406030204" pitchFamily="18"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𝑠𝑎𝑙𝑎𝑟𝑦</m:t>
                        </m:r>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gives the maximum value and hence, the attribute </a:t>
                </a: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S</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alary</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would be chosen for splitting subset </a:t>
                </a:r>
                <a14:m>
                  <m:oMath xmlns:m="http://schemas.openxmlformats.org/officeDocument/2006/math">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or </a:t>
                </a:r>
                <a14:m>
                  <m:oMath xmlns:m="http://schemas.openxmlformats.org/officeDocument/2006/math">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𝐿</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p>
              <a:p>
                <a:pPr marL="0" indent="0" algn="just">
                  <a:buNone/>
                </a:pPr>
                <a:endPar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b="1" dirty="0" smtClean="0">
                    <a:solidFill>
                      <a:srgbClr val="073C8B"/>
                    </a:solidFill>
                    <a:latin typeface="Times New Roman" panose="02020603050405020304" pitchFamily="18" charset="0"/>
                    <a:ea typeface="Tahoma" panose="020B0604030504040204" pitchFamily="34" charset="0"/>
                    <a:cs typeface="Times New Roman" panose="02020603050405020304" pitchFamily="18" charset="0"/>
                  </a:rPr>
                  <a:t>Note:</a:t>
                </a:r>
                <a:endParaRPr lang="en-IN" sz="2000" b="1" dirty="0" smtClean="0">
                  <a:solidFill>
                    <a:srgbClr val="073C8B"/>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solidFill>
                      <a:srgbClr val="073C8B"/>
                    </a:solidFill>
                    <a:latin typeface="Times New Roman" panose="02020603050405020304" pitchFamily="18" charset="0"/>
                    <a:ea typeface="Tahoma" panose="020B0604030504040204" pitchFamily="34" charset="0"/>
                    <a:cs typeface="Times New Roman" panose="02020603050405020304" pitchFamily="18" charset="0"/>
                  </a:rPr>
                  <a:t>It </a:t>
                </a:r>
                <a:r>
                  <a:rPr lang="en-IN" sz="20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rPr>
                  <a:t>can be noted that the procedure following “information gain” calculation (i.e. </a:t>
                </a:r>
                <a14:m>
                  <m:oMath xmlns:m="http://schemas.openxmlformats.org/officeDocument/2006/math">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𝐴</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𝐷</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rPr>
                  <a:t>) and that of “impurity reduction” calculation ( i.e. </a:t>
                </a:r>
                <a14:m>
                  <m:oMath xmlns:m="http://schemas.openxmlformats.org/officeDocument/2006/math">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i="1">
                            <a:solidFill>
                              <a:srgbClr val="073C8B"/>
                            </a:solidFill>
                            <a:latin typeface="Cambria Math"/>
                            <a:ea typeface="Cambria Math" panose="02040503050406030204" pitchFamily="18" charset="0"/>
                            <a:cs typeface="Times New Roman" panose="02020603050405020304" pitchFamily="18" charset="0"/>
                          </a:rPr>
                        </m:ctrlPr>
                      </m:dPr>
                      <m:e>
                        <m:r>
                          <a:rPr lang="en-IN" sz="2000" i="1">
                            <a:solidFill>
                              <a:srgbClr val="073C8B"/>
                            </a:solidFill>
                            <a:latin typeface="Cambria Math" panose="02040503050406030204" pitchFamily="18" charset="0"/>
                            <a:ea typeface="Tahoma" panose="020B0604030504040204" pitchFamily="34" charset="0"/>
                            <a:cs typeface="Times New Roman" panose="02020603050405020304" pitchFamily="18" charset="0"/>
                          </a:rPr>
                          <m:t>𝐴</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𝐷</m:t>
                        </m:r>
                      </m:e>
                    </m:d>
                  </m:oMath>
                </a14:m>
                <a:r>
                  <a:rPr lang="en-IN" sz="20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rPr>
                  <a:t>) are near about. </a:t>
                </a:r>
                <a:endParaRPr lang="en-IN" sz="18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338500"/>
                <a:ext cx="8425339" cy="5017861"/>
              </a:xfrm>
              <a:blipFill rotWithShape="1">
                <a:blip r:embed="rId2"/>
                <a:stretch>
                  <a:fillRect l="-796" t="-608"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78</a:t>
            </a:fld>
            <a:endParaRPr lang="en-IN" dirty="0">
              <a:solidFill>
                <a:srgbClr val="04617B">
                  <a:shade val="90000"/>
                </a:srgbClr>
              </a:solidFill>
            </a:endParaRPr>
          </a:p>
        </p:txBody>
      </p:sp>
      <p:sp>
        <p:nvSpPr>
          <p:cNvPr id="6" name="Title 1"/>
          <p:cNvSpPr>
            <a:spLocks noGrp="1"/>
          </p:cNvSpPr>
          <p:nvPr>
            <p:ph type="title"/>
          </p:nvPr>
        </p:nvSpPr>
        <p:spPr>
          <a:xfrm>
            <a:off x="457203" y="619210"/>
            <a:ext cx="8336135"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02793985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6" y="1463040"/>
            <a:ext cx="8229600" cy="4701093"/>
          </a:xfrm>
        </p:spPr>
        <p:txBody>
          <a:bodyPr>
            <a:normAutofit fontScale="47500" lnSpcReduction="20000"/>
          </a:bodyPr>
          <a:lstStyle/>
          <a:p>
            <a:pPr marL="0" indent="0">
              <a:buNone/>
            </a:pPr>
            <a:r>
              <a:rPr lang="en-IN" sz="4200" b="1" dirty="0" smtClean="0">
                <a:solidFill>
                  <a:srgbClr val="0B5ED7"/>
                </a:solidFill>
                <a:latin typeface="Times New Roman" panose="02020603050405020304" pitchFamily="18" charset="0"/>
                <a:cs typeface="Times New Roman" panose="02020603050405020304" pitchFamily="18" charset="0"/>
              </a:rPr>
              <a:t>Example 9.17 : Comparing Decision Trees of EMP Data set</a:t>
            </a:r>
          </a:p>
          <a:p>
            <a:pPr marL="0" indent="0">
              <a:buNone/>
            </a:pPr>
            <a:endParaRPr lang="en-IN" sz="1700" b="1" dirty="0" smtClean="0">
              <a:solidFill>
                <a:srgbClr val="0B5ED7"/>
              </a:solidFill>
              <a:latin typeface="Times New Roman" panose="02020603050405020304" pitchFamily="18" charset="0"/>
              <a:cs typeface="Times New Roman" panose="02020603050405020304" pitchFamily="18" charset="0"/>
            </a:endParaRPr>
          </a:p>
          <a:p>
            <a:pPr marL="0" indent="0">
              <a:buNone/>
            </a:pPr>
            <a:r>
              <a:rPr lang="en-IN" sz="4200" dirty="0" smtClean="0">
                <a:latin typeface="Times New Roman" panose="02020603050405020304" pitchFamily="18" charset="0"/>
                <a:cs typeface="Times New Roman" panose="02020603050405020304" pitchFamily="18" charset="0"/>
              </a:rPr>
              <a:t>Compare two decision trees obtained using ID3 and CART for the EMP dataset. The decision tree according to ID3 is given for your ready reference (subject to the verification)</a:t>
            </a:r>
          </a:p>
          <a:p>
            <a:pPr marL="0" indent="0">
              <a:buNone/>
            </a:pPr>
            <a:endParaRPr lang="en-IN" sz="3600" dirty="0">
              <a:latin typeface="Times New Roman" panose="02020603050405020304" pitchFamily="18" charset="0"/>
              <a:cs typeface="Times New Roman" panose="02020603050405020304" pitchFamily="18" charset="0"/>
            </a:endParaRPr>
          </a:p>
          <a:p>
            <a:pPr marL="0" indent="0">
              <a:buNone/>
            </a:pPr>
            <a:endParaRPr lang="en-IN" sz="1800" dirty="0" smtClean="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smtClean="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smtClean="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lgn="ctr">
              <a:buNone/>
            </a:pPr>
            <a:endParaRPr lang="en-IN" sz="1400" b="1" dirty="0" smtClean="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endParaRPr lang="en-IN" sz="1400" b="1" dirty="0" smtClean="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endParaRPr lang="en-IN" sz="1400" b="1" dirty="0" smtClean="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endParaRPr lang="en-IN" sz="1400" b="1" dirty="0" smtClean="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r>
              <a:rPr lang="en-IN" sz="2900" b="1" dirty="0" smtClean="0">
                <a:latin typeface="Times New Roman" panose="02020603050405020304" pitchFamily="18" charset="0"/>
                <a:cs typeface="Times New Roman" panose="02020603050405020304" pitchFamily="18" charset="0"/>
              </a:rPr>
              <a:t>Decision Tree using ID3</a:t>
            </a:r>
          </a:p>
          <a:p>
            <a:pPr marL="0" indent="0">
              <a:buNone/>
            </a:pPr>
            <a:endParaRPr lang="en-IN" sz="1200" dirty="0">
              <a:latin typeface="Times New Roman" panose="02020603050405020304" pitchFamily="18" charset="0"/>
              <a:cs typeface="Times New Roman" panose="02020603050405020304" pitchFamily="18" charset="0"/>
            </a:endParaRPr>
          </a:p>
          <a:p>
            <a:pPr marL="0" indent="0">
              <a:buNone/>
            </a:pPr>
            <a:endParaRPr lang="en-IN" sz="1200" dirty="0" smtClean="0">
              <a:latin typeface="Times New Roman" panose="02020603050405020304" pitchFamily="18" charset="0"/>
              <a:cs typeface="Times New Roman" panose="02020603050405020304" pitchFamily="18" charset="0"/>
            </a:endParaRPr>
          </a:p>
          <a:p>
            <a:pPr marL="0" indent="0">
              <a:buNone/>
            </a:pPr>
            <a:endParaRPr lang="en-IN" sz="1200" dirty="0">
              <a:latin typeface="Times New Roman" panose="02020603050405020304" pitchFamily="18" charset="0"/>
              <a:cs typeface="Times New Roman" panose="02020603050405020304" pitchFamily="18" charset="0"/>
            </a:endParaRPr>
          </a:p>
          <a:p>
            <a:pPr marL="0" indent="0" algn="ctr">
              <a:buNone/>
            </a:pPr>
            <a:r>
              <a:rPr lang="en-US" sz="10100"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a:t>
            </a:r>
            <a:endParaRPr lang="en-IN" sz="10100" dirty="0">
              <a:solidFill>
                <a:srgbClr val="FF00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ctr">
              <a:buNone/>
            </a:pPr>
            <a:r>
              <a:rPr lang="en-IN" sz="2900" b="1" dirty="0" smtClean="0">
                <a:latin typeface="Times New Roman" panose="02020603050405020304" pitchFamily="18" charset="0"/>
                <a:cs typeface="Times New Roman" panose="02020603050405020304" pitchFamily="18" charset="0"/>
              </a:rPr>
              <a:t>Decision </a:t>
            </a:r>
            <a:r>
              <a:rPr lang="en-IN" sz="2900" b="1" dirty="0">
                <a:latin typeface="Times New Roman" panose="02020603050405020304" pitchFamily="18" charset="0"/>
                <a:cs typeface="Times New Roman" panose="02020603050405020304" pitchFamily="18" charset="0"/>
              </a:rPr>
              <a:t>Tree using </a:t>
            </a:r>
            <a:r>
              <a:rPr lang="en-IN" sz="2900" b="1" dirty="0" smtClean="0">
                <a:latin typeface="Times New Roman" panose="02020603050405020304" pitchFamily="18" charset="0"/>
                <a:cs typeface="Times New Roman" panose="02020603050405020304" pitchFamily="18" charset="0"/>
              </a:rPr>
              <a:t>CART</a:t>
            </a:r>
            <a:endParaRPr lang="en-US" sz="2900" b="1" dirty="0">
              <a:latin typeface="Times New Roman" panose="02020603050405020304" pitchFamily="18" charset="0"/>
              <a:cs typeface="Times New Roman" panose="02020603050405020304" pitchFamily="18" charset="0"/>
            </a:endParaRPr>
          </a:p>
          <a:p>
            <a:pPr marL="0" indent="0">
              <a:buNone/>
            </a:pPr>
            <a:endParaRPr lang="en-IN" sz="1200" dirty="0" smtClean="0">
              <a:latin typeface="Times New Roman" panose="02020603050405020304" pitchFamily="18" charset="0"/>
              <a:cs typeface="Times New Roman" panose="02020603050405020304" pitchFamily="18" charset="0"/>
            </a:endParaRPr>
          </a:p>
          <a:p>
            <a:pPr marL="0" indent="0">
              <a:buNone/>
            </a:pPr>
            <a:endParaRPr lang="en-US" sz="1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79</a:t>
            </a:fld>
            <a:endParaRPr lang="en-IN" dirty="0">
              <a:solidFill>
                <a:srgbClr val="04617B">
                  <a:shade val="90000"/>
                </a:srgbClr>
              </a:solidFill>
            </a:endParaRPr>
          </a:p>
        </p:txBody>
      </p:sp>
      <p:grpSp>
        <p:nvGrpSpPr>
          <p:cNvPr id="57" name="Group 56"/>
          <p:cNvGrpSpPr/>
          <p:nvPr/>
        </p:nvGrpSpPr>
        <p:grpSpPr>
          <a:xfrm>
            <a:off x="2097302" y="2599508"/>
            <a:ext cx="5554313" cy="1691141"/>
            <a:chOff x="325822" y="2169042"/>
            <a:chExt cx="8300729" cy="3311664"/>
          </a:xfrm>
        </p:grpSpPr>
        <p:sp>
          <p:nvSpPr>
            <p:cNvPr id="13" name="Rectangle 12"/>
            <p:cNvSpPr/>
            <p:nvPr/>
          </p:nvSpPr>
          <p:spPr>
            <a:xfrm>
              <a:off x="325822" y="4990596"/>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N</a:t>
              </a:r>
              <a:endParaRPr lang="en-US" sz="1500" dirty="0">
                <a:latin typeface="Times New Roman" panose="02020603050405020304" pitchFamily="18" charset="0"/>
                <a:cs typeface="Times New Roman" panose="02020603050405020304" pitchFamily="18" charset="0"/>
              </a:endParaRPr>
            </a:p>
          </p:txBody>
        </p:sp>
        <p:grpSp>
          <p:nvGrpSpPr>
            <p:cNvPr id="56" name="Group 55"/>
            <p:cNvGrpSpPr/>
            <p:nvPr/>
          </p:nvGrpSpPr>
          <p:grpSpPr>
            <a:xfrm>
              <a:off x="921245" y="2169042"/>
              <a:ext cx="7705306" cy="3290396"/>
              <a:chOff x="921245" y="2169042"/>
              <a:chExt cx="7705306" cy="3290396"/>
            </a:xfrm>
          </p:grpSpPr>
          <p:sp>
            <p:nvSpPr>
              <p:cNvPr id="8" name="Flowchart: Connector 7"/>
              <p:cNvSpPr/>
              <p:nvPr/>
            </p:nvSpPr>
            <p:spPr>
              <a:xfrm>
                <a:off x="3636336" y="2169042"/>
                <a:ext cx="1190846" cy="82934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Age</a:t>
                </a:r>
                <a:endParaRPr lang="en-US" sz="1500" dirty="0">
                  <a:latin typeface="Times New Roman" panose="02020603050405020304" pitchFamily="18" charset="0"/>
                  <a:cs typeface="Times New Roman" panose="02020603050405020304" pitchFamily="18" charset="0"/>
                </a:endParaRPr>
              </a:p>
            </p:txBody>
          </p:sp>
          <p:sp>
            <p:nvSpPr>
              <p:cNvPr id="9" name="Flowchart: Connector 8"/>
              <p:cNvSpPr/>
              <p:nvPr/>
            </p:nvSpPr>
            <p:spPr>
              <a:xfrm>
                <a:off x="1268820" y="3374066"/>
                <a:ext cx="1056169" cy="82934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Job</a:t>
                </a:r>
                <a:endParaRPr lang="en-US" sz="1500" dirty="0">
                  <a:latin typeface="Times New Roman" panose="02020603050405020304" pitchFamily="18" charset="0"/>
                  <a:cs typeface="Times New Roman" panose="02020603050405020304" pitchFamily="18" charset="0"/>
                </a:endParaRPr>
              </a:p>
            </p:txBody>
          </p:sp>
          <p:sp>
            <p:nvSpPr>
              <p:cNvPr id="10" name="Flowchart: Connector 9"/>
              <p:cNvSpPr/>
              <p:nvPr/>
            </p:nvSpPr>
            <p:spPr>
              <a:xfrm>
                <a:off x="5951745" y="3446216"/>
                <a:ext cx="2451982" cy="825795"/>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Performance</a:t>
                </a:r>
                <a:endParaRPr lang="en-US" sz="1500" dirty="0">
                  <a:latin typeface="Times New Roman" panose="02020603050405020304" pitchFamily="18" charset="0"/>
                  <a:cs typeface="Times New Roman" panose="02020603050405020304" pitchFamily="18" charset="0"/>
                </a:endParaRPr>
              </a:p>
            </p:txBody>
          </p:sp>
          <p:sp>
            <p:nvSpPr>
              <p:cNvPr id="11" name="Rectangle 10"/>
              <p:cNvSpPr/>
              <p:nvPr/>
            </p:nvSpPr>
            <p:spPr>
              <a:xfrm>
                <a:off x="3636337" y="3614057"/>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Y</a:t>
                </a:r>
                <a:endParaRPr lang="en-US" sz="1500" dirty="0">
                  <a:latin typeface="Times New Roman" panose="02020603050405020304" pitchFamily="18" charset="0"/>
                  <a:cs typeface="Times New Roman" panose="02020603050405020304" pitchFamily="18" charset="0"/>
                </a:endParaRPr>
              </a:p>
            </p:txBody>
          </p:sp>
          <p:sp>
            <p:nvSpPr>
              <p:cNvPr id="14" name="Rectangle 13"/>
              <p:cNvSpPr/>
              <p:nvPr/>
            </p:nvSpPr>
            <p:spPr>
              <a:xfrm>
                <a:off x="2555360" y="4969328"/>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Y</a:t>
                </a:r>
                <a:endParaRPr lang="en-US" sz="1500" dirty="0">
                  <a:latin typeface="Times New Roman" panose="02020603050405020304" pitchFamily="18" charset="0"/>
                  <a:cs typeface="Times New Roman" panose="02020603050405020304" pitchFamily="18" charset="0"/>
                </a:endParaRPr>
              </a:p>
            </p:txBody>
          </p:sp>
          <p:sp>
            <p:nvSpPr>
              <p:cNvPr id="15" name="Rectangle 14"/>
              <p:cNvSpPr/>
              <p:nvPr/>
            </p:nvSpPr>
            <p:spPr>
              <a:xfrm>
                <a:off x="5493489" y="4969328"/>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Y</a:t>
                </a:r>
                <a:endParaRPr lang="en-US" sz="1500" dirty="0">
                  <a:latin typeface="Times New Roman" panose="02020603050405020304" pitchFamily="18" charset="0"/>
                  <a:cs typeface="Times New Roman" panose="02020603050405020304" pitchFamily="18" charset="0"/>
                </a:endParaRPr>
              </a:p>
            </p:txBody>
          </p:sp>
          <p:sp>
            <p:nvSpPr>
              <p:cNvPr id="16" name="Rectangle 15"/>
              <p:cNvSpPr/>
              <p:nvPr/>
            </p:nvSpPr>
            <p:spPr>
              <a:xfrm>
                <a:off x="7435705" y="4969328"/>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N</a:t>
                </a:r>
                <a:endParaRPr lang="en-US" sz="1500" dirty="0">
                  <a:latin typeface="Times New Roman" panose="02020603050405020304" pitchFamily="18" charset="0"/>
                  <a:cs typeface="Times New Roman" panose="02020603050405020304" pitchFamily="18" charset="0"/>
                </a:endParaRPr>
              </a:p>
            </p:txBody>
          </p:sp>
          <p:cxnSp>
            <p:nvCxnSpPr>
              <p:cNvPr id="18" name="Straight Connector 17"/>
              <p:cNvCxnSpPr>
                <a:stCxn id="8" idx="2"/>
                <a:endCxn id="9" idx="0"/>
              </p:cNvCxnSpPr>
              <p:nvPr/>
            </p:nvCxnSpPr>
            <p:spPr>
              <a:xfrm flipH="1">
                <a:off x="1796905" y="2583712"/>
                <a:ext cx="1839431" cy="790354"/>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p:cNvCxnSpPr>
                <a:stCxn id="9" idx="4"/>
                <a:endCxn id="13" idx="0"/>
              </p:cNvCxnSpPr>
              <p:nvPr/>
            </p:nvCxnSpPr>
            <p:spPr>
              <a:xfrm flipH="1">
                <a:off x="921245" y="4203406"/>
                <a:ext cx="875660" cy="78719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a:endCxn id="14" idx="0"/>
              </p:cNvCxnSpPr>
              <p:nvPr/>
            </p:nvCxnSpPr>
            <p:spPr>
              <a:xfrm>
                <a:off x="1798259" y="4176980"/>
                <a:ext cx="1352524" cy="792348"/>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a:stCxn id="11" idx="0"/>
                <a:endCxn id="8" idx="4"/>
              </p:cNvCxnSpPr>
              <p:nvPr/>
            </p:nvCxnSpPr>
            <p:spPr>
              <a:xfrm flipH="1" flipV="1">
                <a:off x="4231759" y="2998382"/>
                <a:ext cx="1" cy="615675"/>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p:cNvCxnSpPr>
                <a:stCxn id="8" idx="6"/>
                <a:endCxn id="10" idx="0"/>
              </p:cNvCxnSpPr>
              <p:nvPr/>
            </p:nvCxnSpPr>
            <p:spPr>
              <a:xfrm>
                <a:off x="4827182" y="2583712"/>
                <a:ext cx="2350554" cy="862504"/>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a:stCxn id="10" idx="4"/>
                <a:endCxn id="15" idx="0"/>
              </p:cNvCxnSpPr>
              <p:nvPr/>
            </p:nvCxnSpPr>
            <p:spPr>
              <a:xfrm flipH="1">
                <a:off x="6088911" y="4272011"/>
                <a:ext cx="1088824" cy="697317"/>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p:cNvCxnSpPr>
                <a:stCxn id="10" idx="4"/>
                <a:endCxn id="16" idx="0"/>
              </p:cNvCxnSpPr>
              <p:nvPr/>
            </p:nvCxnSpPr>
            <p:spPr>
              <a:xfrm>
                <a:off x="7177736" y="4272011"/>
                <a:ext cx="853392" cy="697317"/>
              </a:xfrm>
              <a:prstGeom prst="line">
                <a:avLst/>
              </a:prstGeom>
            </p:spPr>
            <p:style>
              <a:lnRef idx="1">
                <a:schemeClr val="dk1"/>
              </a:lnRef>
              <a:fillRef idx="0">
                <a:schemeClr val="dk1"/>
              </a:fillRef>
              <a:effectRef idx="0">
                <a:schemeClr val="dk1"/>
              </a:effectRef>
              <a:fontRef idx="minor">
                <a:schemeClr val="tx1"/>
              </a:fontRef>
            </p:style>
          </p:cxnSp>
          <p:sp>
            <p:nvSpPr>
              <p:cNvPr id="50" name="TextBox 49"/>
              <p:cNvSpPr txBox="1"/>
              <p:nvPr/>
            </p:nvSpPr>
            <p:spPr>
              <a:xfrm>
                <a:off x="2467247" y="2424238"/>
                <a:ext cx="484398"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Y</a:t>
                </a:r>
                <a:endParaRPr lang="en-US" sz="1500" dirty="0">
                  <a:latin typeface="Times New Roman" panose="02020603050405020304" pitchFamily="18" charset="0"/>
                  <a:cs typeface="Times New Roman" panose="02020603050405020304" pitchFamily="18" charset="0"/>
                </a:endParaRPr>
              </a:p>
            </p:txBody>
          </p:sp>
          <p:sp>
            <p:nvSpPr>
              <p:cNvPr id="51" name="TextBox 50"/>
              <p:cNvSpPr txBox="1"/>
              <p:nvPr/>
            </p:nvSpPr>
            <p:spPr>
              <a:xfrm>
                <a:off x="5666490" y="2458895"/>
                <a:ext cx="484398"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O</a:t>
                </a:r>
                <a:endParaRPr lang="en-US" sz="1500" dirty="0">
                  <a:latin typeface="Times New Roman" panose="02020603050405020304" pitchFamily="18" charset="0"/>
                  <a:cs typeface="Times New Roman" panose="02020603050405020304" pitchFamily="18" charset="0"/>
                </a:endParaRPr>
              </a:p>
            </p:txBody>
          </p:sp>
          <p:sp>
            <p:nvSpPr>
              <p:cNvPr id="52" name="TextBox 51"/>
              <p:cNvSpPr txBox="1"/>
              <p:nvPr/>
            </p:nvSpPr>
            <p:spPr>
              <a:xfrm>
                <a:off x="1007559" y="4226777"/>
                <a:ext cx="436486"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P</a:t>
                </a:r>
                <a:endParaRPr lang="en-US" sz="1500" dirty="0">
                  <a:latin typeface="Times New Roman" panose="02020603050405020304" pitchFamily="18" charset="0"/>
                  <a:cs typeface="Times New Roman" panose="02020603050405020304" pitchFamily="18" charset="0"/>
                </a:endParaRPr>
              </a:p>
            </p:txBody>
          </p:sp>
          <p:sp>
            <p:nvSpPr>
              <p:cNvPr id="53" name="TextBox 52"/>
              <p:cNvSpPr txBox="1"/>
              <p:nvPr/>
            </p:nvSpPr>
            <p:spPr>
              <a:xfrm>
                <a:off x="2692412" y="4330668"/>
                <a:ext cx="484398"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G</a:t>
                </a:r>
                <a:endParaRPr lang="en-US" sz="1500" dirty="0">
                  <a:latin typeface="Times New Roman" panose="02020603050405020304" pitchFamily="18" charset="0"/>
                  <a:cs typeface="Times New Roman" panose="02020603050405020304" pitchFamily="18" charset="0"/>
                </a:endParaRPr>
              </a:p>
            </p:txBody>
          </p:sp>
          <p:sp>
            <p:nvSpPr>
              <p:cNvPr id="54" name="TextBox 53"/>
              <p:cNvSpPr txBox="1"/>
              <p:nvPr/>
            </p:nvSpPr>
            <p:spPr>
              <a:xfrm>
                <a:off x="6160306" y="4217526"/>
                <a:ext cx="484398"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A</a:t>
                </a:r>
                <a:endParaRPr lang="en-US" sz="1500" dirty="0">
                  <a:latin typeface="Times New Roman" panose="02020603050405020304" pitchFamily="18" charset="0"/>
                  <a:cs typeface="Times New Roman" panose="02020603050405020304" pitchFamily="18" charset="0"/>
                </a:endParaRPr>
              </a:p>
            </p:txBody>
          </p:sp>
          <p:sp>
            <p:nvSpPr>
              <p:cNvPr id="55" name="TextBox 54"/>
              <p:cNvSpPr txBox="1"/>
              <p:nvPr/>
            </p:nvSpPr>
            <p:spPr>
              <a:xfrm>
                <a:off x="7711810" y="4345503"/>
                <a:ext cx="450859"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E</a:t>
                </a:r>
                <a:endParaRPr lang="en-US" sz="1500" dirty="0">
                  <a:latin typeface="Times New Roman" panose="02020603050405020304" pitchFamily="18" charset="0"/>
                  <a:cs typeface="Times New Roman" panose="02020603050405020304" pitchFamily="18" charset="0"/>
                </a:endParaRPr>
              </a:p>
            </p:txBody>
          </p:sp>
        </p:grpSp>
      </p:grpSp>
      <p:sp>
        <p:nvSpPr>
          <p:cNvPr id="28" name="Title 1"/>
          <p:cNvSpPr>
            <a:spLocks noGrp="1"/>
          </p:cNvSpPr>
          <p:nvPr>
            <p:ph type="title"/>
          </p:nvPr>
        </p:nvSpPr>
        <p:spPr>
          <a:xfrm>
            <a:off x="136601" y="129959"/>
            <a:ext cx="8858011" cy="892019"/>
          </a:xfrm>
        </p:spPr>
        <p:txBody>
          <a:bodyPr>
            <a:noAutofit/>
          </a:bodyPr>
          <a:lstStyle/>
          <a:p>
            <a:r>
              <a:rPr lang="en-US" sz="3600" dirty="0" smtClean="0">
                <a:solidFill>
                  <a:srgbClr val="A50021"/>
                </a:solidFill>
                <a:latin typeface="Times New Roman" pitchFamily="18" charset="0"/>
                <a:cs typeface="Times New Roman" pitchFamily="18" charset="0"/>
              </a:rPr>
              <a:t>Decision Trees </a:t>
            </a:r>
            <a:r>
              <a:rPr lang="en-US" sz="3600" smtClean="0">
                <a:solidFill>
                  <a:srgbClr val="A50021"/>
                </a:solidFill>
                <a:latin typeface="Times New Roman" pitchFamily="18" charset="0"/>
                <a:cs typeface="Times New Roman" pitchFamily="18" charset="0"/>
              </a:rPr>
              <a:t>with ID3 </a:t>
            </a:r>
            <a:r>
              <a:rPr lang="en-US" sz="3600" dirty="0" smtClean="0">
                <a:solidFill>
                  <a:srgbClr val="A50021"/>
                </a:solidFill>
                <a:latin typeface="Times New Roman" pitchFamily="18" charset="0"/>
                <a:cs typeface="Times New Roman" pitchFamily="18" charset="0"/>
              </a:rPr>
              <a:t>and CART Algorithms</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val="36977401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AutoShape 2"/>
          <p:cNvSpPr>
            <a:spLocks noGrp="1" noChangeArrowheads="1"/>
          </p:cNvSpPr>
          <p:nvPr>
            <p:ph type="title"/>
          </p:nvPr>
        </p:nvSpPr>
        <p:spPr>
          <a:xfrm>
            <a:off x="457200" y="228600"/>
            <a:ext cx="8229600" cy="609600"/>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r>
              <a:rPr lang="en-US" altLang="zh-CN" dirty="0"/>
              <a:t>key requirements</a:t>
            </a:r>
          </a:p>
        </p:txBody>
      </p:sp>
      <p:sp>
        <p:nvSpPr>
          <p:cNvPr id="45059" name="Rectangle 3"/>
          <p:cNvSpPr>
            <a:spLocks noGrp="1" noChangeArrowheads="1"/>
          </p:cNvSpPr>
          <p:nvPr>
            <p:ph type="body" idx="1"/>
          </p:nvPr>
        </p:nvSpPr>
        <p:spPr>
          <a:xfrm>
            <a:off x="152400" y="1600200"/>
            <a:ext cx="8534400" cy="4525963"/>
          </a:xfrm>
        </p:spPr>
        <p:txBody>
          <a:bodyPr>
            <a:normAutofit/>
          </a:bodyPr>
          <a:lstStyle/>
          <a:p>
            <a:pPr algn="just">
              <a:buFont typeface="Wingdings" pitchFamily="2" charset="2"/>
              <a:buChar char="q"/>
            </a:pPr>
            <a:r>
              <a:rPr lang="en-US" altLang="zh-CN" sz="2800" b="1" dirty="0">
                <a:latin typeface="Times New Roman" pitchFamily="18" charset="0"/>
                <a:cs typeface="Times New Roman" pitchFamily="18" charset="0"/>
              </a:rPr>
              <a:t>Attribute-value description:</a:t>
            </a:r>
            <a:r>
              <a:rPr lang="en-US" altLang="zh-CN" sz="2800" dirty="0">
                <a:latin typeface="Times New Roman" pitchFamily="18" charset="0"/>
                <a:cs typeface="Times New Roman" pitchFamily="18" charset="0"/>
              </a:rPr>
              <a:t> object or case must be expressible in terms of a fixed collection of properties or attributes (e.g., hot, mild, cold). </a:t>
            </a:r>
            <a:endParaRPr lang="en-US" altLang="zh-CN" sz="2800" dirty="0" smtClean="0">
              <a:latin typeface="Times New Roman" pitchFamily="18" charset="0"/>
              <a:cs typeface="Times New Roman" pitchFamily="18" charset="0"/>
            </a:endParaRPr>
          </a:p>
          <a:p>
            <a:pPr marL="0" indent="0" algn="just">
              <a:buNone/>
            </a:pPr>
            <a:endParaRPr lang="en-US" altLang="zh-CN" sz="2400" dirty="0">
              <a:latin typeface="Times New Roman" pitchFamily="18" charset="0"/>
              <a:cs typeface="Times New Roman" pitchFamily="18" charset="0"/>
            </a:endParaRPr>
          </a:p>
          <a:p>
            <a:pPr algn="just">
              <a:buFont typeface="Wingdings" pitchFamily="2" charset="2"/>
              <a:buChar char="q"/>
            </a:pPr>
            <a:r>
              <a:rPr lang="en-US" altLang="zh-CN" sz="2800" b="1" dirty="0">
                <a:latin typeface="Times New Roman" pitchFamily="18" charset="0"/>
                <a:cs typeface="Times New Roman" pitchFamily="18" charset="0"/>
              </a:rPr>
              <a:t>Predefined classes (target  values):</a:t>
            </a:r>
            <a:r>
              <a:rPr lang="en-US" altLang="zh-CN" sz="2800" dirty="0">
                <a:latin typeface="Times New Roman" pitchFamily="18" charset="0"/>
                <a:cs typeface="Times New Roman" pitchFamily="18" charset="0"/>
              </a:rPr>
              <a:t> the target function has </a:t>
            </a:r>
            <a:r>
              <a:rPr lang="en-US" altLang="zh-CN" sz="2800" b="1" dirty="0">
                <a:latin typeface="Times New Roman" pitchFamily="18" charset="0"/>
                <a:cs typeface="Times New Roman" pitchFamily="18" charset="0"/>
              </a:rPr>
              <a:t>discrete output values </a:t>
            </a:r>
            <a:r>
              <a:rPr lang="en-US" altLang="zh-CN" sz="2800" dirty="0">
                <a:latin typeface="Times New Roman" pitchFamily="18" charset="0"/>
                <a:cs typeface="Times New Roman" pitchFamily="18" charset="0"/>
              </a:rPr>
              <a:t>(</a:t>
            </a:r>
            <a:r>
              <a:rPr lang="en-US" altLang="zh-CN" sz="2800" dirty="0" err="1" smtClean="0">
                <a:latin typeface="Times New Roman" pitchFamily="18" charset="0"/>
                <a:cs typeface="Times New Roman" pitchFamily="18" charset="0"/>
              </a:rPr>
              <a:t>bolean</a:t>
            </a:r>
            <a:r>
              <a:rPr lang="en-US" altLang="zh-CN" sz="2800" dirty="0" smtClean="0">
                <a:latin typeface="Times New Roman" pitchFamily="18" charset="0"/>
                <a:cs typeface="Times New Roman" pitchFamily="18" charset="0"/>
              </a:rPr>
              <a:t> </a:t>
            </a:r>
            <a:r>
              <a:rPr lang="en-US" altLang="zh-CN" sz="2800" dirty="0">
                <a:latin typeface="Times New Roman" pitchFamily="18" charset="0"/>
                <a:cs typeface="Times New Roman" pitchFamily="18" charset="0"/>
              </a:rPr>
              <a:t>or multiclass</a:t>
            </a:r>
            <a:r>
              <a:rPr lang="en-US" altLang="zh-CN" sz="2800" dirty="0" smtClean="0">
                <a:latin typeface="Times New Roman" pitchFamily="18" charset="0"/>
                <a:cs typeface="Times New Roman" pitchFamily="18" charset="0"/>
              </a:rPr>
              <a:t>)</a:t>
            </a:r>
          </a:p>
          <a:p>
            <a:pPr marL="0" indent="0" algn="just">
              <a:buNone/>
            </a:pPr>
            <a:endParaRPr lang="en-US" altLang="zh-CN" sz="2400" dirty="0">
              <a:latin typeface="Times New Roman" pitchFamily="18" charset="0"/>
              <a:cs typeface="Times New Roman" pitchFamily="18" charset="0"/>
            </a:endParaRPr>
          </a:p>
          <a:p>
            <a:pPr algn="just">
              <a:buFont typeface="Wingdings" pitchFamily="2" charset="2"/>
              <a:buChar char="q"/>
            </a:pPr>
            <a:r>
              <a:rPr lang="en-US" altLang="zh-CN" sz="2800" b="1" dirty="0">
                <a:latin typeface="Times New Roman" pitchFamily="18" charset="0"/>
                <a:cs typeface="Times New Roman" pitchFamily="18" charset="0"/>
              </a:rPr>
              <a:t>Sufficient data:</a:t>
            </a:r>
            <a:r>
              <a:rPr lang="en-US" altLang="zh-CN" sz="2800" dirty="0">
                <a:latin typeface="Times New Roman" pitchFamily="18" charset="0"/>
                <a:cs typeface="Times New Roman" pitchFamily="18" charset="0"/>
              </a:rPr>
              <a:t> enough training cases should be provided to learn the model. </a:t>
            </a:r>
          </a:p>
          <a:p>
            <a:pPr algn="just">
              <a:buFont typeface="Wingdings" pitchFamily="2" charset="2"/>
              <a:buChar char="q"/>
            </a:pPr>
            <a:endParaRPr lang="en-US" altLang="zh-CN" sz="2800" dirty="0">
              <a:latin typeface="Times New Roman" pitchFamily="18" charset="0"/>
              <a:cs typeface="Times New Roman" pitchFamily="18" charset="0"/>
            </a:endParaRPr>
          </a:p>
        </p:txBody>
      </p:sp>
    </p:spTree>
    <p:extLst>
      <p:ext uri="{BB962C8B-B14F-4D97-AF65-F5344CB8AC3E}">
        <p14:creationId xmlns:p14="http://schemas.microsoft.com/office/powerpoint/2010/main" val="216684973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896" y="2862790"/>
            <a:ext cx="8229600" cy="1002792"/>
          </a:xfrm>
        </p:spPr>
        <p:txBody>
          <a:bodyPr>
            <a:normAutofit/>
          </a:bodyPr>
          <a:lstStyle/>
          <a:p>
            <a:pPr algn="ctr"/>
            <a:r>
              <a:rPr lang="en-US" b="1" dirty="0">
                <a:solidFill>
                  <a:srgbClr val="0B5ED7"/>
                </a:solidFill>
                <a:latin typeface="Times New Roman" pitchFamily="18" charset="0"/>
                <a:cs typeface="Times New Roman" pitchFamily="18" charset="0"/>
              </a:rPr>
              <a:t>Algorithm C4.5</a:t>
            </a:r>
            <a:endParaRPr lang="en-IN" b="1" dirty="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80</a:t>
            </a:fld>
            <a:endParaRPr lang="en-IN" dirty="0">
              <a:solidFill>
                <a:srgbClr val="04617B">
                  <a:shade val="90000"/>
                </a:srgbClr>
              </a:solidFill>
            </a:endParaRPr>
          </a:p>
        </p:txBody>
      </p:sp>
    </p:spTree>
    <p:extLst>
      <p:ext uri="{BB962C8B-B14F-4D97-AF65-F5344CB8AC3E}">
        <p14:creationId xmlns:p14="http://schemas.microsoft.com/office/powerpoint/2010/main" val="102921157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78216" y="572468"/>
            <a:ext cx="8229600" cy="509768"/>
          </a:xfrm>
        </p:spPr>
        <p:txBody>
          <a:bodyPr>
            <a:noAutofit/>
          </a:bodyPr>
          <a:lstStyle/>
          <a:p>
            <a:r>
              <a:rPr lang="en-US" sz="3600" dirty="0" smtClean="0">
                <a:solidFill>
                  <a:srgbClr val="A50021"/>
                </a:solidFill>
                <a:latin typeface="Times New Roman" pitchFamily="18" charset="0"/>
                <a:cs typeface="Times New Roman" pitchFamily="18" charset="0"/>
              </a:rPr>
              <a:t>Algorithm C 4.5 : Introduction</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581376"/>
                <a:ext cx="8229600" cy="4636545"/>
              </a:xfrm>
            </p:spPr>
            <p:txBody>
              <a:bodyPr>
                <a:normAutofit/>
              </a:bodyPr>
              <a:lstStyle/>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J. Ross Quinlan, a researcher in machine learning developed a decision tree induction algorithm in 1984 known as ID3 (Iterative </a:t>
                </a:r>
                <a:r>
                  <a:rPr lang="en-IN" sz="2000" dirty="0" err="1" smtClean="0">
                    <a:latin typeface="Times New Roman" panose="02020603050405020304" pitchFamily="18" charset="0"/>
                    <a:ea typeface="Tahoma" panose="020B0604030504040204" pitchFamily="34" charset="0"/>
                    <a:cs typeface="Times New Roman" panose="02020603050405020304" pitchFamily="18" charset="0"/>
                  </a:rPr>
                  <a:t>Dichotometer</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3).</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 Quinlan later presented C4.5, a successor of ID3, addressing some limitations in ID3.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ID3 uses information gain measure, which is, in fact </a:t>
                </a:r>
                <a:r>
                  <a:rPr lang="en-IN" sz="20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biased towards splitting attribute having a large number of outcomes</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For example, if an attribute has distinct values for all tuples, then it would result in a large number of partitions, each one containing just one tuple.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IN" sz="1800" dirty="0" smtClean="0">
                    <a:latin typeface="Times New Roman" panose="02020603050405020304" pitchFamily="18" charset="0"/>
                    <a:ea typeface="Tahoma" panose="020B0604030504040204" pitchFamily="34" charset="0"/>
                    <a:cs typeface="Times New Roman" panose="02020603050405020304" pitchFamily="18" charset="0"/>
                  </a:rPr>
                  <a:t>In such a case, note that each partition is pure, and hence the purity measure of the partition, that is </a:t>
                </a:r>
                <a14:m>
                  <m:oMath xmlns:m="http://schemas.openxmlformats.org/officeDocument/2006/math">
                    <m:sSub>
                      <m:sSubPr>
                        <m:ctrlPr>
                          <a:rPr lang="en-IN" sz="180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𝐸</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1800" b="0" i="1" smtClean="0">
                            <a:latin typeface="Cambria Math"/>
                            <a:ea typeface="Tahoma" panose="020B0604030504040204" pitchFamily="34" charset="0"/>
                            <a:cs typeface="Times New Roman" panose="02020603050405020304" pitchFamily="18" charset="0"/>
                          </a:rPr>
                        </m:ctrlPr>
                      </m:d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latin typeface="Cambria Math" panose="02040503050406030204" pitchFamily="18" charset="0"/>
                        <a:ea typeface="Tahoma" panose="020B0604030504040204" pitchFamily="34" charset="0"/>
                        <a:cs typeface="Times New Roman" panose="02020603050405020304" pitchFamily="18" charset="0"/>
                      </a:rPr>
                      <m:t>=0</m:t>
                    </m:r>
                  </m:oMath>
                </a14:m>
                <a:endParaRPr lang="en-IN" sz="1800" b="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581375"/>
                <a:ext cx="8425339" cy="4636545"/>
              </a:xfrm>
              <a:blipFill rotWithShape="0">
                <a:blip r:embed="rId2"/>
                <a:stretch>
                  <a:fillRect l="-507" t="-657" r="-724"/>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81</a:t>
            </a:fld>
            <a:endParaRPr lang="en-IN" dirty="0">
              <a:solidFill>
                <a:srgbClr val="04617B">
                  <a:shade val="90000"/>
                </a:srgbClr>
              </a:solidFill>
            </a:endParaRPr>
          </a:p>
        </p:txBody>
      </p:sp>
    </p:spTree>
    <p:extLst>
      <p:ext uri="{BB962C8B-B14F-4D97-AF65-F5344CB8AC3E}">
        <p14:creationId xmlns:p14="http://schemas.microsoft.com/office/powerpoint/2010/main" val="208205469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78217" y="637013"/>
            <a:ext cx="8229600" cy="509768"/>
          </a:xfrm>
        </p:spPr>
        <p:txBody>
          <a:bodyPr>
            <a:noAutofit/>
          </a:bodyPr>
          <a:lstStyle/>
          <a:p>
            <a:r>
              <a:rPr lang="en-US" sz="3600" dirty="0" smtClean="0">
                <a:solidFill>
                  <a:srgbClr val="A50021"/>
                </a:solidFill>
                <a:latin typeface="Times New Roman" pitchFamily="18" charset="0"/>
                <a:cs typeface="Times New Roman" pitchFamily="18" charset="0"/>
              </a:rPr>
              <a:t>Algorithm C4.5 : Introduction</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463040"/>
                <a:ext cx="8463856" cy="5131399"/>
              </a:xfrm>
            </p:spPr>
            <p:txBody>
              <a:bodyPr>
                <a:normAutofit fontScale="92500"/>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Example 9.18 : Limitation of ID3</a:t>
                </a:r>
              </a:p>
              <a:p>
                <a:pPr marL="0" indent="0" algn="just">
                  <a:buNone/>
                </a:pPr>
                <a:endParaRPr lang="en-US" sz="10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In the following, each tuple belongs to a unique class. The splitting on A is shown.</a:t>
                </a:r>
                <a:endPar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i="1" dirty="0" smtClean="0">
                  <a:latin typeface="Cambria Math" panose="02040503050406030204" pitchFamily="18" charset="0"/>
                  <a:ea typeface="Tahoma" panose="020B0604030504040204" pitchFamily="34" charset="0"/>
                  <a:cs typeface="Times New Roman" panose="02020603050405020304" pitchFamily="18" charset="0"/>
                </a:endParaRPr>
              </a:p>
              <a:p>
                <a:pPr marL="0" indent="0" algn="just">
                  <a:buNone/>
                </a:pPr>
                <a:endParaRPr lang="en-IN" sz="1800" i="1" dirty="0" smtClean="0">
                  <a:latin typeface="Cambria Math"/>
                  <a:ea typeface="Tahoma" panose="020B0604030504040204" pitchFamily="34" charset="0"/>
                  <a:cs typeface="Times New Roman" panose="02020603050405020304" pitchFamily="18" charset="0"/>
                </a:endParaRPr>
              </a:p>
              <a:p>
                <a:pPr marL="0" indent="0" algn="just">
                  <a:buNone/>
                </a:pPr>
                <a:endParaRPr lang="en-IN" sz="1800" i="1" dirty="0" smtClean="0">
                  <a:latin typeface="Cambria Math"/>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b="0" i="1" smtClean="0">
                              <a:solidFill>
                                <a:srgbClr val="0B5ED7"/>
                              </a:solidFill>
                              <a:latin typeface="Cambria Math"/>
                              <a:ea typeface="Tahoma" panose="020B0604030504040204" pitchFamily="34" charset="0"/>
                              <a:cs typeface="Times New Roman" panose="02020603050405020304" pitchFamily="18" charset="0"/>
                            </a:rPr>
                          </m:ctrlPr>
                        </m:naryPr>
                        <m:sub>
                          <m:r>
                            <m:rPr>
                              <m:brk m:alnAt="23"/>
                            </m:r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𝑛</m:t>
                          </m:r>
                        </m:sup>
                        <m:e>
                          <m:f>
                            <m:fPr>
                              <m:ctrlPr>
                                <a:rPr lang="en-IN" sz="1800" b="0" i="1" smtClean="0">
                                  <a:solidFill>
                                    <a:srgbClr val="0B5ED7"/>
                                  </a:solidFill>
                                  <a:latin typeface="Cambria Math"/>
                                  <a:ea typeface="Tahoma" panose="020B0604030504040204" pitchFamily="34" charset="0"/>
                                  <a:cs typeface="Times New Roman" panose="02020603050405020304" pitchFamily="18" charset="0"/>
                                </a:rPr>
                              </m:ctrlPr>
                            </m:fPr>
                            <m:num>
                              <m:d>
                                <m:dPr>
                                  <m:begChr m:val="|"/>
                                  <m:endChr m:val="|"/>
                                  <m:ctrlPr>
                                    <a:rPr lang="en-IN" sz="1800" b="0" i="1" smtClean="0">
                                      <a:solidFill>
                                        <a:srgbClr val="0B5ED7"/>
                                      </a:solidFill>
                                      <a:latin typeface="Cambria Math"/>
                                      <a:ea typeface="Tahoma" panose="020B0604030504040204" pitchFamily="34" charset="0"/>
                                      <a:cs typeface="Times New Roman" panose="02020603050405020304" pitchFamily="18" charset="0"/>
                                    </a:rPr>
                                  </m:ctrlPr>
                                </m:dPr>
                                <m:e>
                                  <m:sSub>
                                    <m:sSub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sub>
                                  </m:sSub>
                                </m:e>
                              </m:d>
                            </m:num>
                            <m:den>
                              <m:d>
                                <m:dPr>
                                  <m:begChr m:val="|"/>
                                  <m:endChr m:val="|"/>
                                  <m:ctrlPr>
                                    <a:rPr lang="en-IN" sz="1800" b="0" i="1" smtClean="0">
                                      <a:solidFill>
                                        <a:srgbClr val="0B5ED7"/>
                                      </a:solidFill>
                                      <a:latin typeface="Cambria Math"/>
                                      <a:ea typeface="Tahoma" panose="020B0604030504040204" pitchFamily="34"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d>
                            <m:dPr>
                              <m:ctrlPr>
                                <a:rPr lang="en-IN" sz="1800" b="0" i="1" smtClean="0">
                                  <a:solidFill>
                                    <a:srgbClr val="0B5ED7"/>
                                  </a:solidFill>
                                  <a:latin typeface="Cambria Math"/>
                                  <a:ea typeface="Tahoma" panose="020B0604030504040204" pitchFamily="34" charset="0"/>
                                  <a:cs typeface="Times New Roman" panose="02020603050405020304" pitchFamily="18" charset="0"/>
                                </a:rPr>
                              </m:ctrlPr>
                            </m:dPr>
                            <m:e>
                              <m:sSub>
                                <m:sSub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sub>
                              </m:sSub>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i="1">
                                  <a:solidFill>
                                    <a:srgbClr val="0B5ED7"/>
                                  </a:solidFill>
                                  <a:latin typeface="Cambria Math"/>
                                  <a:ea typeface="Tahoma" panose="020B0604030504040204" pitchFamily="34" charset="0"/>
                                  <a:cs typeface="Times New Roman" panose="02020603050405020304" pitchFamily="18" charset="0"/>
                                </a:rPr>
                              </m:ctrlPr>
                            </m:naryPr>
                            <m:sub>
                              <m:r>
                                <m:rPr>
                                  <m:brk m:alnAt="23"/>
                                </m:r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𝑛</m:t>
                              </m:r>
                            </m:sup>
                            <m:e>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um>
                                <m:den>
                                  <m:d>
                                    <m:dPr>
                                      <m:begChr m:val="|"/>
                                      <m:endChr m:val="|"/>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den>
                              </m:f>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m:t>
                              </m:r>
                            </m:e>
                          </m:nary>
                        </m:e>
                      </m:nary>
                    </m:oMath>
                  </m:oMathPara>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Thus, </a:t>
                </a:r>
                <a14:m>
                  <m:oMath xmlns:m="http://schemas.openxmlformats.org/officeDocument/2006/math">
                    <m:r>
                      <a:rPr lang="en-IN" sz="200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2000" b="0" i="1" smtClean="0">
                            <a:solidFill>
                              <a:srgbClr val="0B5ED7"/>
                            </a:solidFill>
                            <a:latin typeface="Cambria Math"/>
                            <a:ea typeface="Cambria Math" panose="02040503050406030204" pitchFamily="18"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𝐴</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𝐸</m:t>
                    </m:r>
                    <m:d>
                      <m:dPr>
                        <m:ctrlPr>
                          <a:rPr lang="en-IN" sz="2000" b="0" i="1" smtClean="0">
                            <a:solidFill>
                              <a:srgbClr val="0B5ED7"/>
                            </a:solidFill>
                            <a:latin typeface="Cambria Math"/>
                            <a:ea typeface="Cambria Math" panose="02040503050406030204" pitchFamily="18"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000" i="1">
                            <a:solidFill>
                              <a:srgbClr val="0B5ED7"/>
                            </a:solidFill>
                            <a:latin typeface="Cambria Math"/>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is maximum in such a situation.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463039"/>
                <a:ext cx="8665167" cy="5131399"/>
              </a:xfrm>
              <a:blipFill rotWithShape="1">
                <a:blip r:embed="rId2"/>
                <a:stretch>
                  <a:fillRect l="-774" t="-1188"/>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82</a:t>
            </a:fld>
            <a:endParaRPr lang="en-IN" dirty="0">
              <a:solidFill>
                <a:srgbClr val="04617B">
                  <a:shade val="90000"/>
                </a:srgbClr>
              </a:solidFill>
            </a:endParaRP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5459" y="2566215"/>
            <a:ext cx="3545830" cy="2165276"/>
          </a:xfrm>
          <a:prstGeom prst="rect">
            <a:avLst/>
          </a:prstGeom>
        </p:spPr>
      </p:pic>
    </p:spTree>
    <p:extLst>
      <p:ext uri="{BB962C8B-B14F-4D97-AF65-F5344CB8AC3E}">
        <p14:creationId xmlns:p14="http://schemas.microsoft.com/office/powerpoint/2010/main" val="224234019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6" y="577529"/>
            <a:ext cx="8229600" cy="670359"/>
          </a:xfrm>
        </p:spPr>
        <p:txBody>
          <a:bodyPr>
            <a:noAutofit/>
          </a:bodyPr>
          <a:lstStyle/>
          <a:p>
            <a:r>
              <a:rPr lang="en-US" sz="3600" dirty="0" smtClean="0">
                <a:solidFill>
                  <a:srgbClr val="A50021"/>
                </a:solidFill>
                <a:latin typeface="Times New Roman" pitchFamily="18" charset="0"/>
                <a:cs typeface="Times New Roman" pitchFamily="18" charset="0"/>
              </a:rPr>
              <a:t>Algorithm: C 4.5 : Introduction</a:t>
            </a:r>
            <a:endParaRPr lang="en-IN" sz="3600" b="1"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57201" y="1574941"/>
            <a:ext cx="8229600" cy="4945602"/>
          </a:xfrm>
        </p:spPr>
        <p:txBody>
          <a:bodyPr>
            <a:normAutofit/>
          </a:bodyPr>
          <a:lstStyle/>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Although, the previous situation is an extreme case, intuitively, we can infer that </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ID3 favours splitting attributes having a large number of values </a:t>
            </a:r>
          </a:p>
          <a:p>
            <a:pPr lvl="1" algn="just"/>
            <a:r>
              <a:rPr lang="en-IN" sz="1800" dirty="0" smtClean="0">
                <a:latin typeface="Times New Roman" panose="02020603050405020304" pitchFamily="18" charset="0"/>
                <a:ea typeface="Tahoma" panose="020B0604030504040204" pitchFamily="34" charset="0"/>
                <a:cs typeface="Times New Roman" panose="02020603050405020304" pitchFamily="18" charset="0"/>
              </a:rPr>
              <a:t>compared to other attributes, which have a less variations in their values. </a:t>
            </a:r>
          </a:p>
          <a:p>
            <a:pPr lvl="3" algn="just"/>
            <a:endParaRPr lang="en-IN" sz="14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Such a partition appears to be useless for classification.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This type of problem is called </a:t>
            </a:r>
            <a:r>
              <a:rPr lang="en-IN" sz="2000" b="1"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overfitting problem</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US"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Note:</a:t>
            </a:r>
          </a:p>
          <a:p>
            <a:pPr marL="0" indent="0" algn="just">
              <a:buNone/>
            </a:pP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Decision Tree Induction Algorithm ID3 may suffer from </a:t>
            </a:r>
            <a:r>
              <a:rPr lang="en-US" sz="2000" dirty="0" err="1"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overfitting</a:t>
            </a: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problem.</a:t>
            </a:r>
            <a:endPar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b="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83</a:t>
            </a:fld>
            <a:endParaRPr lang="en-IN" dirty="0">
              <a:solidFill>
                <a:srgbClr val="04617B">
                  <a:shade val="90000"/>
                </a:srgbClr>
              </a:solidFill>
            </a:endParaRPr>
          </a:p>
        </p:txBody>
      </p:sp>
    </p:spTree>
    <p:extLst>
      <p:ext uri="{BB962C8B-B14F-4D97-AF65-F5344CB8AC3E}">
        <p14:creationId xmlns:p14="http://schemas.microsoft.com/office/powerpoint/2010/main" val="28690488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6" y="577529"/>
            <a:ext cx="8229600" cy="670359"/>
          </a:xfrm>
        </p:spPr>
        <p:txBody>
          <a:bodyPr>
            <a:noAutofit/>
          </a:bodyPr>
          <a:lstStyle/>
          <a:p>
            <a:r>
              <a:rPr lang="en-US" sz="3600" dirty="0" smtClean="0">
                <a:solidFill>
                  <a:srgbClr val="A50021"/>
                </a:solidFill>
                <a:latin typeface="Times New Roman" pitchFamily="18" charset="0"/>
                <a:cs typeface="Times New Roman" pitchFamily="18" charset="0"/>
              </a:rPr>
              <a:t>Algorithm: C 4.5 : Introduction</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574941"/>
                <a:ext cx="8229600" cy="4945602"/>
              </a:xfrm>
            </p:spPr>
            <p:txBody>
              <a:bodyPr>
                <a:normAutofit/>
              </a:bodyPr>
              <a:lstStyle/>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overfitting problem in ID3 is due to the measurement of information gain.</a:t>
                </a:r>
              </a:p>
              <a:p>
                <a:pPr lvl="7" algn="just"/>
                <a:endParaRPr lang="en-IN" sz="10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 In order to reduce the effect of the use of the bias due to the use of information gain, C4.5 uses a different measure called </a:t>
                </a:r>
                <a:r>
                  <a:rPr lang="en-IN" sz="2000" b="1" dirty="0" smtClean="0">
                    <a:solidFill>
                      <a:srgbClr val="C00000"/>
                    </a:solidFill>
                    <a:latin typeface="Times New Roman" panose="02020603050405020304" pitchFamily="18" charset="0"/>
                    <a:ea typeface="Tahoma" panose="020B0604030504040204" pitchFamily="34" charset="0"/>
                    <a:cs typeface="Times New Roman" panose="02020603050405020304" pitchFamily="18" charset="0"/>
                  </a:rPr>
                  <a:t>Gain Ratio</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denoted as </a:t>
                </a:r>
                <a14:m>
                  <m:oMath xmlns:m="http://schemas.openxmlformats.org/officeDocument/2006/math">
                    <m:r>
                      <a:rPr lang="en-IN" sz="200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Gain Ratio is a kind of normalization to information gain using a </a:t>
                </a:r>
                <a:r>
                  <a:rPr lang="en-IN" sz="2000" b="1" dirty="0" smtClean="0">
                    <a:solidFill>
                      <a:srgbClr val="C00000"/>
                    </a:solidFill>
                    <a:latin typeface="Times New Roman" panose="02020603050405020304" pitchFamily="18" charset="0"/>
                    <a:ea typeface="Tahoma" panose="020B0604030504040204" pitchFamily="34" charset="0"/>
                    <a:cs typeface="Times New Roman" panose="02020603050405020304" pitchFamily="18" charset="0"/>
                  </a:rPr>
                  <a:t>split information</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574941"/>
                <a:ext cx="8425339" cy="4945602"/>
              </a:xfrm>
              <a:blipFill rotWithShape="1">
                <a:blip r:embed="rId2"/>
                <a:stretch>
                  <a:fillRect l="-507" t="-616" r="-724"/>
                </a:stretch>
              </a:blipFill>
            </p:spPr>
            <p:txBody>
              <a:bodyPr/>
              <a:lstStyle/>
              <a:p>
                <a:r>
                  <a:rPr lang="en-IN">
                    <a:noFill/>
                  </a:rPr>
                  <a:t> </a:t>
                </a:r>
              </a:p>
            </p:txBody>
          </p:sp>
        </mc:Fallback>
      </mc:AlternateContent>
    </p:spTree>
    <p:extLst>
      <p:ext uri="{BB962C8B-B14F-4D97-AF65-F5344CB8AC3E}">
        <p14:creationId xmlns:p14="http://schemas.microsoft.com/office/powerpoint/2010/main" val="240853014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6" y="577529"/>
            <a:ext cx="8229600" cy="670359"/>
          </a:xfrm>
        </p:spPr>
        <p:txBody>
          <a:bodyPr>
            <a:noAutofit/>
          </a:bodyPr>
          <a:lstStyle/>
          <a:p>
            <a:r>
              <a:rPr lang="en-US" sz="3600" dirty="0" smtClean="0">
                <a:solidFill>
                  <a:srgbClr val="A50021"/>
                </a:solidFill>
                <a:latin typeface="Times New Roman" pitchFamily="18" charset="0"/>
                <a:cs typeface="Times New Roman" pitchFamily="18" charset="0"/>
              </a:rPr>
              <a:t>Algorithm: C 4.5 : Gain Ratio</a:t>
            </a:r>
            <a:endParaRPr lang="en-IN" sz="3600" b="1"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85</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10" name="Rectangle 9"/>
              <p:cNvSpPr/>
              <p:nvPr/>
            </p:nvSpPr>
            <p:spPr>
              <a:xfrm>
                <a:off x="972509" y="1877166"/>
                <a:ext cx="7554615" cy="4168633"/>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endParaRPr lang="en-IN" sz="20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The gain ratio can be defined as follows. We first define </a:t>
                </a:r>
                <a:r>
                  <a:rPr lang="en-IN" sz="2000" dirty="0" smtClean="0">
                    <a:solidFill>
                      <a:srgbClr val="C00000"/>
                    </a:solidFill>
                    <a:latin typeface="Times New Roman" panose="02020603050405020304" pitchFamily="18" charset="0"/>
                    <a:ea typeface="Tahoma" panose="020B0604030504040204" pitchFamily="34" charset="0"/>
                    <a:cs typeface="Times New Roman" panose="02020603050405020304" pitchFamily="18" charset="0"/>
                  </a:rPr>
                  <a:t>split information</a:t>
                </a:r>
                <a:r>
                  <a:rPr lang="en-IN" sz="20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Sup>
                      <m:sSubSupPr>
                        <m:ctrlPr>
                          <a:rPr lang="en-IN" sz="2000" i="1">
                            <a:solidFill>
                              <a:schemeClr val="tx1"/>
                            </a:solidFill>
                            <a:latin typeface="Cambria Math"/>
                            <a:ea typeface="Tahoma" panose="020B0604030504040204" pitchFamily="34" charset="0"/>
                            <a:cs typeface="Times New Roman" panose="02020603050405020304" pitchFamily="18" charset="0"/>
                          </a:rPr>
                        </m:ctrlPr>
                      </m:sSubSupPr>
                      <m:e>
                        <m: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up>
                        <m: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up>
                    </m:sSubSup>
                    <m:d>
                      <m:dPr>
                        <m:ctrlPr>
                          <a:rPr lang="en-IN" sz="2000" i="1">
                            <a:solidFill>
                              <a:schemeClr val="tx1"/>
                            </a:solidFill>
                            <a:latin typeface="Cambria Math"/>
                            <a:ea typeface="Tahoma" panose="020B0604030504040204" pitchFamily="34" charset="0"/>
                            <a:cs typeface="Times New Roman" panose="02020603050405020304" pitchFamily="18" charset="0"/>
                          </a:rPr>
                        </m:ctrlPr>
                      </m:dPr>
                      <m:e>
                        <m: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IN" sz="20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as</a:t>
                </a:r>
              </a:p>
              <a:p>
                <a:pPr algn="just"/>
                <a14:m>
                  <m:oMathPara xmlns:m="http://schemas.openxmlformats.org/officeDocument/2006/math">
                    <m:oMathParaPr>
                      <m:jc m:val="centerGroup"/>
                    </m:oMathParaPr>
                    <m:oMath xmlns:m="http://schemas.openxmlformats.org/officeDocument/2006/math">
                      <m:sSubSup>
                        <m:sSubSupPr>
                          <m:ctrlPr>
                            <a:rPr lang="en-IN" i="1">
                              <a:solidFill>
                                <a:schemeClr val="tx1"/>
                              </a:solidFill>
                              <a:latin typeface="Cambria Math"/>
                              <a:ea typeface="Tahoma" panose="020B0604030504040204" pitchFamily="34" charset="0"/>
                              <a:cs typeface="Times New Roman" panose="02020603050405020304" pitchFamily="18" charset="0"/>
                            </a:rPr>
                          </m:ctrlPr>
                        </m:sSubSup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𝐸</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up>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up>
                      </m:sSubSup>
                      <m:d>
                        <m:dPr>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i="1">
                              <a:solidFill>
                                <a:schemeClr val="tx1"/>
                              </a:solidFill>
                              <a:latin typeface="Cambria Math"/>
                              <a:ea typeface="Tahoma" panose="020B0604030504040204" pitchFamily="34" charset="0"/>
                              <a:cs typeface="Times New Roman" panose="02020603050405020304" pitchFamily="18" charset="0"/>
                            </a:rPr>
                          </m:ctrlPr>
                        </m:naryPr>
                        <m:sub>
                          <m:r>
                            <m:rPr>
                              <m:brk m:alnAt="23"/>
                            </m:r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𝑗</m:t>
                          </m:r>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up>
                          <m:r>
                            <a:rPr lang="en-US" i="1">
                              <a:solidFill>
                                <a:schemeClr val="tx1"/>
                              </a:solidFill>
                              <a:latin typeface="Cambria Math"/>
                              <a:ea typeface="Tahoma" panose="020B0604030504040204" pitchFamily="34" charset="0"/>
                              <a:cs typeface="Times New Roman" panose="02020603050405020304" pitchFamily="18" charset="0"/>
                            </a:rPr>
                            <m:t>𝑚</m:t>
                          </m:r>
                        </m:sup>
                        <m:e>
                          <m:f>
                            <m:fPr>
                              <m:ctrlPr>
                                <a:rPr lang="en-IN" i="1">
                                  <a:solidFill>
                                    <a:schemeClr val="tx1"/>
                                  </a:solidFill>
                                  <a:latin typeface="Cambria Math"/>
                                  <a:ea typeface="Tahoma" panose="020B0604030504040204" pitchFamily="34" charset="0"/>
                                  <a:cs typeface="Times New Roman" panose="02020603050405020304" pitchFamily="18" charset="0"/>
                                </a:rPr>
                              </m:ctrlPr>
                            </m:fPr>
                            <m:num>
                              <m:d>
                                <m:dPr>
                                  <m:begChr m:val="|"/>
                                  <m:endChr m:val="|"/>
                                  <m:ctrlPr>
                                    <a:rPr lang="en-IN" i="1">
                                      <a:solidFill>
                                        <a:schemeClr val="tx1"/>
                                      </a:solidFill>
                                      <a:latin typeface="Cambria Math"/>
                                      <a:ea typeface="Tahoma" panose="020B0604030504040204" pitchFamily="34" charset="0"/>
                                      <a:cs typeface="Times New Roman" panose="02020603050405020304" pitchFamily="18" charset="0"/>
                                    </a:rPr>
                                  </m:ctrlPr>
                                </m:dPr>
                                <m:e>
                                  <m:sSub>
                                    <m:sSubPr>
                                      <m:ctrlPr>
                                        <a:rPr lang="en-IN"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𝑗</m:t>
                                      </m:r>
                                    </m:sub>
                                  </m:sSub>
                                </m:e>
                              </m:d>
                            </m:num>
                            <m:den>
                              <m:d>
                                <m:dPr>
                                  <m:begChr m:val="|"/>
                                  <m:endChr m:val="|"/>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den>
                          </m:f>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func>
                            <m:funcPr>
                              <m:ctrlPr>
                                <a:rPr lang="en-IN" i="1">
                                  <a:solidFill>
                                    <a:schemeClr val="tx1"/>
                                  </a:solidFill>
                                  <a:latin typeface="Cambria Math"/>
                                  <a:ea typeface="Tahoma" panose="020B0604030504040204" pitchFamily="34" charset="0"/>
                                  <a:cs typeface="Times New Roman" panose="02020603050405020304" pitchFamily="18" charset="0"/>
                                </a:rPr>
                              </m:ctrlPr>
                            </m:funcPr>
                            <m:fName>
                              <m:r>
                                <m:rPr>
                                  <m:sty m:val="p"/>
                                </m:rPr>
                                <a:rPr lang="en-IN">
                                  <a:solidFill>
                                    <a:schemeClr val="tx1"/>
                                  </a:solidFill>
                                  <a:latin typeface="Cambria Math" panose="02040503050406030204" pitchFamily="18" charset="0"/>
                                  <a:ea typeface="Tahoma" panose="020B0604030504040204" pitchFamily="34" charset="0"/>
                                  <a:cs typeface="Times New Roman" panose="02020603050405020304" pitchFamily="18" charset="0"/>
                                </a:rPr>
                                <m:t>log</m:t>
                              </m:r>
                            </m:fName>
                            <m:e>
                              <m:f>
                                <m:fPr>
                                  <m:ctrlPr>
                                    <a:rPr lang="en-IN" i="1">
                                      <a:solidFill>
                                        <a:schemeClr val="tx1"/>
                                      </a:solidFill>
                                      <a:latin typeface="Cambria Math"/>
                                      <a:ea typeface="Tahoma" panose="020B0604030504040204" pitchFamily="34" charset="0"/>
                                      <a:cs typeface="Times New Roman" panose="02020603050405020304" pitchFamily="18" charset="0"/>
                                    </a:rPr>
                                  </m:ctrlPr>
                                </m:fPr>
                                <m:num>
                                  <m:d>
                                    <m:dPr>
                                      <m:begChr m:val="|"/>
                                      <m:endChr m:val="|"/>
                                      <m:ctrlPr>
                                        <a:rPr lang="en-IN" i="1">
                                          <a:solidFill>
                                            <a:schemeClr val="tx1"/>
                                          </a:solidFill>
                                          <a:latin typeface="Cambria Math"/>
                                          <a:ea typeface="Tahoma" panose="020B0604030504040204" pitchFamily="34" charset="0"/>
                                          <a:cs typeface="Times New Roman" panose="02020603050405020304" pitchFamily="18" charset="0"/>
                                        </a:rPr>
                                      </m:ctrlPr>
                                    </m:dPr>
                                    <m:e>
                                      <m:sSub>
                                        <m:sSubPr>
                                          <m:ctrlPr>
                                            <a:rPr lang="en-IN"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𝑗</m:t>
                                          </m:r>
                                        </m:sub>
                                      </m:sSub>
                                    </m:e>
                                  </m:d>
                                </m:num>
                                <m:den>
                                  <m:d>
                                    <m:dPr>
                                      <m:begChr m:val="|"/>
                                      <m:endChr m:val="|"/>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den>
                              </m:f>
                            </m:e>
                          </m:func>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 </m:t>
                          </m:r>
                        </m:e>
                      </m:nary>
                    </m:oMath>
                  </m:oMathPara>
                </a14:m>
                <a:endPar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endPar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Here, </a:t>
                </a:r>
                <a:r>
                  <a:rPr lang="en-US"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m</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is the number of distinct values in </a:t>
                </a:r>
                <a:r>
                  <a:rPr lang="en-US"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A</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IN" sz="10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The </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gain ratio is </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then </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defined as </a:t>
                </a:r>
                <a14:m>
                  <m:oMath xmlns:m="http://schemas.openxmlformats.org/officeDocument/2006/math">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d>
                      <m:dPr>
                        <m:ctrlPr>
                          <a:rPr lang="en-IN" i="1">
                            <a:solidFill>
                              <a:schemeClr val="tx1"/>
                            </a:solidFill>
                            <a:latin typeface="Cambria Math"/>
                            <a:ea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IN" i="1">
                            <a:solidFill>
                              <a:schemeClr val="tx1"/>
                            </a:solidFill>
                            <a:latin typeface="Cambria Math"/>
                            <a:ea typeface="Cambria Math" panose="02040503050406030204" pitchFamily="18" charset="0"/>
                            <a:cs typeface="Times New Roman" panose="02020603050405020304" pitchFamily="18" charset="0"/>
                          </a:rPr>
                        </m:ctrlPr>
                      </m:fPr>
                      <m:num>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num>
                      <m:den>
                        <m:sSubSup>
                          <m:sSubSupPr>
                            <m:ctrlPr>
                              <a:rPr lang="en-IN" i="1">
                                <a:solidFill>
                                  <a:schemeClr val="tx1"/>
                                </a:solidFill>
                                <a:latin typeface="Cambria Math"/>
                                <a:ea typeface="Tahoma" panose="020B0604030504040204" pitchFamily="34" charset="0"/>
                                <a:cs typeface="Times New Roman" panose="02020603050405020304" pitchFamily="18" charset="0"/>
                              </a:rPr>
                            </m:ctrlPr>
                          </m:sSubSup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𝐸</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up>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up>
                        </m:sSubSup>
                        <m:d>
                          <m:dPr>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den>
                    </m:f>
                    <m:r>
                      <a:rPr lang="en-US" b="0" i="0" smtClean="0">
                        <a:solidFill>
                          <a:schemeClr val="tx1"/>
                        </a:solidFill>
                        <a:latin typeface="Cambria Math"/>
                        <a:ea typeface="Tahoma" panose="020B0604030504040204" pitchFamily="34" charset="0"/>
                        <a:cs typeface="Times New Roman" panose="02020603050405020304" pitchFamily="18" charset="0"/>
                      </a:rPr>
                      <m:t> </m:t>
                    </m:r>
                    <m:r>
                      <a:rPr lang="en-US" b="0" i="0"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US" b="0" i="0" smtClean="0">
                        <a:solidFill>
                          <a:schemeClr val="tx1"/>
                        </a:solidFill>
                        <a:latin typeface="Cambria Math"/>
                        <a:ea typeface="Tahoma" panose="020B0604030504040204" pitchFamily="34" charset="0"/>
                        <a:cs typeface="Times New Roman" panose="02020603050405020304" pitchFamily="18" charset="0"/>
                      </a:rPr>
                      <m:t>  </m:t>
                    </m:r>
                  </m:oMath>
                </a14:m>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w</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here </a:t>
                </a:r>
                <a14:m>
                  <m:oMath xmlns:m="http://schemas.openxmlformats.org/officeDocument/2006/math">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denotes the information gain on splitting the attribute </a:t>
                </a:r>
                <a:r>
                  <a:rPr lang="en-IN"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in the dataset </a:t>
                </a:r>
                <a:r>
                  <a:rPr lang="en-IN"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995640" y="1877165"/>
                <a:ext cx="7734300" cy="4168633"/>
              </a:xfrm>
              <a:prstGeom prst="rect">
                <a:avLst/>
              </a:prstGeom>
              <a:blipFill rotWithShape="0">
                <a:blip r:embed="rId2"/>
                <a:stretch>
                  <a:fillRect/>
                </a:stretch>
              </a:blipFill>
              <a:effectLst>
                <a:glow rad="63500">
                  <a:schemeClr val="accent2">
                    <a:satMod val="175000"/>
                    <a:alpha val="40000"/>
                  </a:schemeClr>
                </a:glow>
              </a:effectLst>
            </p:spPr>
            <p:txBody>
              <a:bodyPr/>
              <a:lstStyle/>
              <a:p>
                <a:r>
                  <a:rPr lang="en-GB">
                    <a:noFill/>
                  </a:rPr>
                  <a:t> </a:t>
                </a:r>
              </a:p>
            </p:txBody>
          </p:sp>
        </mc:Fallback>
      </mc:AlternateContent>
      <p:sp>
        <p:nvSpPr>
          <p:cNvPr id="11" name="Rounded Rectangle 10"/>
          <p:cNvSpPr/>
          <p:nvPr/>
        </p:nvSpPr>
        <p:spPr>
          <a:xfrm>
            <a:off x="972509" y="1910571"/>
            <a:ext cx="7554615"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9.8: </a:t>
            </a:r>
            <a:r>
              <a:rPr lang="en-US" sz="2000" b="1" dirty="0" smtClean="0">
                <a:solidFill>
                  <a:prstClr val="black"/>
                </a:solidFill>
                <a:latin typeface="Times New Roman" pitchFamily="18" charset="0"/>
                <a:cs typeface="Times New Roman" pitchFamily="18" charset="0"/>
              </a:rPr>
              <a:t>Gain Ratio</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323271973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556909" y="398034"/>
                <a:ext cx="8321270" cy="729445"/>
              </a:xfrm>
            </p:spPr>
            <p:txBody>
              <a:bodyPr>
                <a:noAutofit/>
              </a:bodyPr>
              <a:lstStyle/>
              <a:p>
                <a:pPr>
                  <a:tabLst>
                    <a:tab pos="5768975" algn="l"/>
                  </a:tabLst>
                </a:pPr>
                <a:r>
                  <a:rPr lang="en-US" sz="4000" dirty="0" smtClean="0">
                    <a:solidFill>
                      <a:srgbClr val="A50021"/>
                    </a:solidFill>
                    <a:latin typeface="Times New Roman" pitchFamily="18" charset="0"/>
                    <a:cs typeface="Times New Roman" pitchFamily="18" charset="0"/>
                  </a:rPr>
                  <a:t>Physical Interpretation of </a:t>
                </a:r>
                <a14:m>
                  <m:oMath xmlns:m="http://schemas.openxmlformats.org/officeDocument/2006/math">
                    <m:sSubSup>
                      <m:sSubSupPr>
                        <m:ctrlPr>
                          <a:rPr lang="en-US" sz="4000" i="1">
                            <a:solidFill>
                              <a:srgbClr val="A50021"/>
                            </a:solidFill>
                            <a:latin typeface="Cambria Math"/>
                            <a:cs typeface="Times New Roman" pitchFamily="18" charset="0"/>
                          </a:rPr>
                        </m:ctrlPr>
                      </m:sSubSupPr>
                      <m:e>
                        <m:r>
                          <a:rPr lang="en-US" sz="4000" i="1">
                            <a:solidFill>
                              <a:srgbClr val="A50021"/>
                            </a:solidFill>
                            <a:latin typeface="Cambria Math" panose="02040503050406030204" pitchFamily="18" charset="0"/>
                            <a:cs typeface="Times New Roman" pitchFamily="18" charset="0"/>
                          </a:rPr>
                          <m:t>𝐸</m:t>
                        </m:r>
                      </m:e>
                      <m:sub>
                        <m:r>
                          <a:rPr lang="en-US" sz="4000" i="1">
                            <a:solidFill>
                              <a:srgbClr val="A50021"/>
                            </a:solidFill>
                            <a:latin typeface="Cambria Math" panose="02040503050406030204" pitchFamily="18" charset="0"/>
                            <a:cs typeface="Times New Roman" pitchFamily="18" charset="0"/>
                          </a:rPr>
                          <m:t>𝐴</m:t>
                        </m:r>
                      </m:sub>
                      <m:sup>
                        <m:r>
                          <a:rPr lang="en-US" sz="4000" i="1">
                            <a:solidFill>
                              <a:srgbClr val="A50021"/>
                            </a:solidFill>
                            <a:latin typeface="Cambria Math" panose="02040503050406030204" pitchFamily="18" charset="0"/>
                            <a:cs typeface="Times New Roman" pitchFamily="18" charset="0"/>
                          </a:rPr>
                          <m:t>∗</m:t>
                        </m:r>
                      </m:sup>
                    </m:sSubSup>
                  </m:oMath>
                </a14:m>
                <a:r>
                  <a:rPr lang="en-IN" sz="4000" dirty="0">
                    <a:solidFill>
                      <a:srgbClr val="A50021"/>
                    </a:solidFill>
                    <a:latin typeface="Times New Roman" pitchFamily="18" charset="0"/>
                    <a:cs typeface="Times New Roman" pitchFamily="18" charset="0"/>
                  </a:rPr>
                  <a:t>(D) </a:t>
                </a:r>
                <a:r>
                  <a:rPr lang="en-US" sz="4000" dirty="0" smtClean="0">
                    <a:solidFill>
                      <a:srgbClr val="A50021"/>
                    </a:solidFill>
                    <a:latin typeface="Times New Roman" pitchFamily="18" charset="0"/>
                    <a:cs typeface="Times New Roman" pitchFamily="18" charset="0"/>
                  </a:rPr>
                  <a:t> </a:t>
                </a:r>
                <a:endParaRPr lang="en-IN" sz="4000" dirty="0">
                  <a:solidFill>
                    <a:srgbClr val="A50021"/>
                  </a:solidFill>
                  <a:latin typeface="Times New Roman" pitchFamily="18" charset="0"/>
                  <a:cs typeface="Times New Roman"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570155" y="398033"/>
                <a:ext cx="8519190" cy="729445"/>
              </a:xfrm>
              <a:blipFill rotWithShape="1">
                <a:blip r:embed="rId2"/>
                <a:stretch>
                  <a:fillRect l="-3651" t="-5000" b="-41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3178" y="1688951"/>
                <a:ext cx="8304237" cy="4499579"/>
              </a:xfrm>
            </p:spPr>
            <p:txBody>
              <a:bodyPr>
                <a:noAutofit/>
              </a:bodyPr>
              <a:lstStyle/>
              <a:p>
                <a:pPr marL="0" indent="0" algn="just">
                  <a:buNone/>
                </a:pPr>
                <a14:m>
                  <m:oMath xmlns:m="http://schemas.openxmlformats.org/officeDocument/2006/math">
                    <m:r>
                      <a:rPr lang="en-US" sz="2000" b="1" i="1" smtClean="0">
                        <a:solidFill>
                          <a:srgbClr val="0B5ED7"/>
                        </a:solidFill>
                        <a:latin typeface="Cambria Math" panose="02040503050406030204" pitchFamily="18" charset="0"/>
                        <a:ea typeface="Cambria Math" panose="02040503050406030204" pitchFamily="18" charset="0"/>
                        <a:cs typeface="Times New Roman" pitchFamily="18" charset="0"/>
                      </a:rPr>
                      <m:t>𝐒𝐩𝐥𝐢𝐭</m:t>
                    </m:r>
                  </m:oMath>
                </a14:m>
                <a:r>
                  <a:rPr lang="en-IN" sz="2000" b="1" dirty="0">
                    <a:solidFill>
                      <a:srgbClr val="0B5ED7"/>
                    </a:solidFill>
                    <a:latin typeface="Times New Roman" pitchFamily="18" charset="0"/>
                    <a:cs typeface="Times New Roman" pitchFamily="18" charset="0"/>
                  </a:rPr>
                  <a:t> </a:t>
                </a:r>
                <a14:m>
                  <m:oMath xmlns:m="http://schemas.openxmlformats.org/officeDocument/2006/math">
                    <m:r>
                      <a:rPr lang="en-US" sz="2000" b="1" i="1">
                        <a:solidFill>
                          <a:srgbClr val="0B5ED7"/>
                        </a:solidFill>
                        <a:latin typeface="Cambria Math" panose="02040503050406030204" pitchFamily="18" charset="0"/>
                        <a:ea typeface="Cambria Math" panose="02040503050406030204" pitchFamily="18" charset="0"/>
                        <a:cs typeface="Times New Roman" pitchFamily="18" charset="0"/>
                      </a:rPr>
                      <m:t>𝐢𝐧𝐟𝐨𝐫𝐦𝐚𝐭𝐢𝐨𝐧</m:t>
                    </m:r>
                  </m:oMath>
                </a14:m>
                <a:r>
                  <a:rPr lang="en-IN" sz="2000" b="1" dirty="0">
                    <a:solidFill>
                      <a:srgbClr val="0B5ED7"/>
                    </a:solidFill>
                    <a:latin typeface="Times New Roman" pitchFamily="18" charset="0"/>
                    <a:cs typeface="Times New Roman" pitchFamily="18" charset="0"/>
                  </a:rPr>
                  <a:t> </a:t>
                </a:r>
                <a14:m>
                  <m:oMath xmlns:m="http://schemas.openxmlformats.org/officeDocument/2006/math">
                    <m:sSubSup>
                      <m:sSubSupPr>
                        <m:ctrlPr>
                          <a:rPr lang="en-US" sz="2000" b="1" i="1">
                            <a:solidFill>
                              <a:srgbClr val="0B5ED7"/>
                            </a:solidFill>
                            <a:latin typeface="Cambria Math"/>
                            <a:cs typeface="Times New Roman" pitchFamily="18" charset="0"/>
                          </a:rPr>
                        </m:ctrlPr>
                      </m:sSubSupPr>
                      <m:e>
                        <m:r>
                          <a:rPr lang="en-US" sz="2000" b="1" i="1">
                            <a:solidFill>
                              <a:srgbClr val="0B5ED7"/>
                            </a:solidFill>
                            <a:latin typeface="Cambria Math" panose="02040503050406030204" pitchFamily="18" charset="0"/>
                            <a:cs typeface="Times New Roman" pitchFamily="18" charset="0"/>
                          </a:rPr>
                          <m:t>𝑬</m:t>
                        </m:r>
                      </m:e>
                      <m:sub>
                        <m:r>
                          <a:rPr lang="en-US" sz="2000" b="1" i="1">
                            <a:solidFill>
                              <a:srgbClr val="0B5ED7"/>
                            </a:solidFill>
                            <a:latin typeface="Cambria Math" panose="02040503050406030204" pitchFamily="18" charset="0"/>
                            <a:cs typeface="Times New Roman" pitchFamily="18" charset="0"/>
                          </a:rPr>
                          <m:t>𝑨</m:t>
                        </m:r>
                      </m:sub>
                      <m:sup>
                        <m:r>
                          <a:rPr lang="en-US" sz="2000" b="1" i="1">
                            <a:solidFill>
                              <a:srgbClr val="0B5ED7"/>
                            </a:solidFill>
                            <a:latin typeface="Cambria Math" panose="02040503050406030204" pitchFamily="18" charset="0"/>
                            <a:cs typeface="Times New Roman" pitchFamily="18" charset="0"/>
                          </a:rPr>
                          <m:t>∗</m:t>
                        </m:r>
                      </m:sup>
                    </m:sSubSup>
                  </m:oMath>
                </a14:m>
                <a:r>
                  <a:rPr lang="en-IN" sz="2000" b="1" dirty="0">
                    <a:solidFill>
                      <a:srgbClr val="0B5ED7"/>
                    </a:solidFill>
                    <a:latin typeface="Times New Roman" pitchFamily="18" charset="0"/>
                    <a:cs typeface="Times New Roman" pitchFamily="18" charset="0"/>
                  </a:rPr>
                  <a:t>(D</a:t>
                </a:r>
                <a:r>
                  <a:rPr lang="en-IN" sz="2000" b="1" dirty="0" smtClean="0">
                    <a:solidFill>
                      <a:srgbClr val="0B5ED7"/>
                    </a:solidFill>
                    <a:latin typeface="Times New Roman" pitchFamily="18" charset="0"/>
                    <a:cs typeface="Times New Roman" pitchFamily="18" charset="0"/>
                  </a:rPr>
                  <a:t>)</a:t>
                </a:r>
              </a:p>
              <a:p>
                <a:pPr marL="0" indent="0" algn="just">
                  <a:buNone/>
                </a:pPr>
                <a:endParaRPr lang="en-US" sz="800" b="1"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The value of split information depends on </a:t>
                </a:r>
              </a:p>
              <a:p>
                <a:pPr lvl="1"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the number of (distinct) values an attribute has and </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how uniformly those values are distributed. </a:t>
                </a:r>
              </a:p>
              <a:p>
                <a:pPr lvl="1" algn="just"/>
                <a:endParaRPr lang="en-US" sz="1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In other words, it represents the </a:t>
                </a:r>
                <a:r>
                  <a:rPr lang="en-US" sz="2000" dirty="0" smtClean="0">
                    <a:solidFill>
                      <a:srgbClr val="0B5ED7"/>
                    </a:solidFill>
                    <a:latin typeface="Times New Roman" panose="02020603050405020304" pitchFamily="18" charset="0"/>
                    <a:cs typeface="Times New Roman" panose="02020603050405020304" pitchFamily="18" charset="0"/>
                  </a:rPr>
                  <a:t>potential information </a:t>
                </a:r>
                <a:r>
                  <a:rPr lang="en-US" sz="2000" dirty="0" smtClean="0">
                    <a:latin typeface="Times New Roman" panose="02020603050405020304" pitchFamily="18" charset="0"/>
                    <a:cs typeface="Times New Roman" panose="02020603050405020304" pitchFamily="18" charset="0"/>
                  </a:rPr>
                  <a:t>generated by splitting a data set </a:t>
                </a:r>
                <a:r>
                  <a:rPr lang="en-US" sz="2000" i="1" dirty="0" smtClean="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 into </a:t>
                </a:r>
                <a:r>
                  <a:rPr lang="en-US" sz="2000" i="1" dirty="0" smtClean="0">
                    <a:latin typeface="Times New Roman" panose="02020603050405020304" pitchFamily="18" charset="0"/>
                    <a:cs typeface="Times New Roman" panose="02020603050405020304" pitchFamily="18" charset="0"/>
                  </a:rPr>
                  <a:t>m</a:t>
                </a:r>
                <a:r>
                  <a:rPr lang="en-US" sz="2000" dirty="0" smtClean="0">
                    <a:latin typeface="Times New Roman" panose="02020603050405020304" pitchFamily="18" charset="0"/>
                    <a:cs typeface="Times New Roman" panose="02020603050405020304" pitchFamily="18" charset="0"/>
                  </a:rPr>
                  <a:t> partitions, corresponding to the </a:t>
                </a:r>
                <a:r>
                  <a:rPr lang="en-US" sz="2000" i="1" dirty="0" smtClean="0">
                    <a:latin typeface="Times New Roman" panose="02020603050405020304" pitchFamily="18" charset="0"/>
                    <a:cs typeface="Times New Roman" panose="02020603050405020304" pitchFamily="18" charset="0"/>
                  </a:rPr>
                  <a:t>m</a:t>
                </a:r>
                <a:r>
                  <a:rPr lang="en-US" sz="2000" dirty="0" smtClean="0">
                    <a:latin typeface="Times New Roman" panose="02020603050405020304" pitchFamily="18" charset="0"/>
                    <a:cs typeface="Times New Roman" panose="02020603050405020304" pitchFamily="18" charset="0"/>
                  </a:rPr>
                  <a:t> outcomes of on attribute </a:t>
                </a:r>
                <a:r>
                  <a:rPr lang="en-US" sz="2000" i="1" dirty="0" smtClean="0">
                    <a:latin typeface="Times New Roman" panose="02020603050405020304" pitchFamily="18" charset="0"/>
                    <a:cs typeface="Times New Roman" panose="02020603050405020304" pitchFamily="18" charset="0"/>
                  </a:rPr>
                  <a:t>A</a:t>
                </a:r>
                <a:r>
                  <a:rPr lang="en-US" sz="2000" dirty="0" smtClean="0">
                    <a:latin typeface="Times New Roman" panose="02020603050405020304" pitchFamily="18" charset="0"/>
                    <a:cs typeface="Times New Roman" panose="02020603050405020304" pitchFamily="18" charset="0"/>
                  </a:rPr>
                  <a:t>.</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 Note that for each outcome, it considers the number of tuples having that outcome with respect to the total number of tuples in </a:t>
                </a:r>
                <a:r>
                  <a:rPr lang="en-US" sz="2000" i="1" dirty="0" smtClean="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3005" y="1688950"/>
                <a:ext cx="8501751" cy="4499579"/>
              </a:xfrm>
              <a:blipFill rotWithShape="0">
                <a:blip r:embed="rId3"/>
                <a:stretch>
                  <a:fillRect l="-430" t="-678" r="-789"/>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86</a:t>
            </a:fld>
            <a:endParaRPr lang="en-IN" dirty="0">
              <a:solidFill>
                <a:srgbClr val="04617B">
                  <a:shade val="90000"/>
                </a:srgbClr>
              </a:solidFill>
            </a:endParaRPr>
          </a:p>
        </p:txBody>
      </p:sp>
    </p:spTree>
    <p:extLst>
      <p:ext uri="{BB962C8B-B14F-4D97-AF65-F5344CB8AC3E}">
        <p14:creationId xmlns:p14="http://schemas.microsoft.com/office/powerpoint/2010/main" val="273804003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647" y="499693"/>
            <a:ext cx="8944353" cy="522284"/>
          </a:xfrm>
        </p:spPr>
        <p:txBody>
          <a:bodyPr>
            <a:noAutofit/>
          </a:bodyPr>
          <a:lstStyle/>
          <a:p>
            <a:r>
              <a:rPr lang="en-US" sz="3600" dirty="0" smtClean="0">
                <a:solidFill>
                  <a:srgbClr val="A50021"/>
                </a:solidFill>
                <a:latin typeface="Times New Roman" pitchFamily="18" charset="0"/>
                <a:cs typeface="Times New Roman" pitchFamily="18" charset="0"/>
              </a:rPr>
              <a:t>Summary </a:t>
            </a:r>
            <a:r>
              <a:rPr lang="en-US" sz="3600" dirty="0">
                <a:solidFill>
                  <a:srgbClr val="A50021"/>
                </a:solidFill>
                <a:latin typeface="Times New Roman" pitchFamily="18" charset="0"/>
                <a:cs typeface="Times New Roman" pitchFamily="18" charset="0"/>
              </a:rPr>
              <a:t>of Decision Tree Induction Algorithms</a:t>
            </a:r>
          </a:p>
        </p:txBody>
      </p:sp>
      <p:sp>
        <p:nvSpPr>
          <p:cNvPr id="3" name="Content Placeholder 2"/>
          <p:cNvSpPr>
            <a:spLocks noGrp="1"/>
          </p:cNvSpPr>
          <p:nvPr>
            <p:ph idx="1"/>
          </p:nvPr>
        </p:nvSpPr>
        <p:spPr>
          <a:xfrm>
            <a:off x="415173" y="1322294"/>
            <a:ext cx="8229600" cy="5230906"/>
          </a:xfrm>
        </p:spPr>
        <p:txBody>
          <a:bodyPr>
            <a:noAutofit/>
          </a:bodyPr>
          <a:lstStyle/>
          <a:p>
            <a:pPr algn="just"/>
            <a:r>
              <a:rPr lang="en-US" sz="2000" dirty="0" smtClean="0">
                <a:latin typeface="Times New Roman" panose="02020603050405020304" pitchFamily="18" charset="0"/>
                <a:cs typeface="Times New Roman" panose="02020603050405020304" pitchFamily="18" charset="0"/>
              </a:rPr>
              <a:t>We have learned the building of a </a:t>
            </a:r>
            <a:r>
              <a:rPr lang="en-US" sz="2000" dirty="0">
                <a:latin typeface="Times New Roman" panose="02020603050405020304" pitchFamily="18" charset="0"/>
                <a:cs typeface="Times New Roman" panose="02020603050405020304" pitchFamily="18" charset="0"/>
              </a:rPr>
              <a:t>decision tree given a training data. </a:t>
            </a:r>
            <a:endParaRPr lang="en-US" sz="2000" dirty="0" smtClean="0">
              <a:latin typeface="Times New Roman" panose="02020603050405020304" pitchFamily="18" charset="0"/>
              <a:cs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2400" b="1" dirty="0"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a:t>
            </a:r>
            <a:r>
              <a:rPr lang="en-US" sz="24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decision tree is then used to classify a test data. </a:t>
            </a:r>
            <a:endParaRPr lang="en-US" sz="2400" b="1" dirty="0"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For </a:t>
            </a:r>
            <a:r>
              <a:rPr lang="en-US" sz="2000" dirty="0">
                <a:latin typeface="Times New Roman" panose="02020603050405020304" pitchFamily="18" charset="0"/>
                <a:cs typeface="Times New Roman" panose="02020603050405020304" pitchFamily="18" charset="0"/>
              </a:rPr>
              <a:t>a given training data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the important task is to build the decision tree so that:</a:t>
            </a:r>
          </a:p>
          <a:p>
            <a:pPr lvl="1"/>
            <a:r>
              <a:rPr lang="en-US" sz="1800" b="1" dirty="0">
                <a:solidFill>
                  <a:srgbClr val="C00000"/>
                </a:solidFill>
                <a:latin typeface="Times New Roman" panose="02020603050405020304" pitchFamily="18" charset="0"/>
                <a:cs typeface="Times New Roman" panose="02020603050405020304" pitchFamily="18" charset="0"/>
              </a:rPr>
              <a:t>All test data can be classified </a:t>
            </a:r>
            <a:r>
              <a:rPr lang="en-US" sz="1800" b="1" dirty="0" smtClean="0">
                <a:solidFill>
                  <a:srgbClr val="C00000"/>
                </a:solidFill>
                <a:latin typeface="Times New Roman" panose="02020603050405020304" pitchFamily="18" charset="0"/>
                <a:cs typeface="Times New Roman" panose="02020603050405020304" pitchFamily="18" charset="0"/>
              </a:rPr>
              <a:t>accurately</a:t>
            </a:r>
            <a:endParaRPr lang="en-US" sz="1800" b="1" dirty="0">
              <a:solidFill>
                <a:srgbClr val="C00000"/>
              </a:solidFill>
              <a:latin typeface="Times New Roman" panose="02020603050405020304" pitchFamily="18" charset="0"/>
              <a:cs typeface="Times New Roman" panose="02020603050405020304" pitchFamily="18" charset="0"/>
            </a:endParaRPr>
          </a:p>
          <a:p>
            <a:pPr lvl="8"/>
            <a:endParaRPr lang="en-US" sz="800" b="1" dirty="0" smtClean="0">
              <a:solidFill>
                <a:srgbClr val="C00000"/>
              </a:solidFill>
              <a:latin typeface="Times New Roman" panose="02020603050405020304" pitchFamily="18" charset="0"/>
              <a:cs typeface="Times New Roman" panose="02020603050405020304" pitchFamily="18" charset="0"/>
            </a:endParaRPr>
          </a:p>
          <a:p>
            <a:pPr lvl="1"/>
            <a:r>
              <a:rPr lang="en-US" sz="1800" b="1" dirty="0" smtClean="0">
                <a:solidFill>
                  <a:srgbClr val="C00000"/>
                </a:solidFill>
                <a:latin typeface="Times New Roman" panose="02020603050405020304" pitchFamily="18" charset="0"/>
                <a:cs typeface="Times New Roman" panose="02020603050405020304" pitchFamily="18" charset="0"/>
              </a:rPr>
              <a:t>The tree is balanced and with as minimum depth as possible, thus the classification can be done at a faster rate.</a:t>
            </a:r>
          </a:p>
          <a:p>
            <a:pPr lvl="8"/>
            <a:endParaRPr lang="en-US" sz="1000" dirty="0" smtClean="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In order to build a decision tree, several algorithms have been proposed. </a:t>
            </a:r>
            <a:r>
              <a:rPr lang="en-US" sz="2000" dirty="0" smtClean="0">
                <a:latin typeface="Times New Roman" panose="02020603050405020304" pitchFamily="18" charset="0"/>
                <a:cs typeface="Times New Roman" panose="02020603050405020304" pitchFamily="18" charset="0"/>
              </a:rPr>
              <a:t>These algorithms differ from the chosen splitting criteria, so that they satisfy the above mentioned objectives as well as the decision tree can be induced with minimum time complexity. </a:t>
            </a:r>
            <a:r>
              <a:rPr lang="en-US" sz="2000" b="1" dirty="0" smtClean="0">
                <a:solidFill>
                  <a:schemeClr val="tx2"/>
                </a:solidFill>
                <a:latin typeface="Times New Roman" panose="02020603050405020304" pitchFamily="18" charset="0"/>
                <a:cs typeface="Times New Roman" panose="02020603050405020304" pitchFamily="18" charset="0"/>
              </a:rPr>
              <a:t>We have studied three decision tree induction algorithms namely ID3, CART and C4.5. A summary of these three algorithms is presented in the following table</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87</a:t>
            </a:fld>
            <a:endParaRPr lang="en-IN" dirty="0">
              <a:solidFill>
                <a:srgbClr val="04617B">
                  <a:shade val="90000"/>
                </a:srgbClr>
              </a:solidFill>
            </a:endParaRPr>
          </a:p>
        </p:txBody>
      </p:sp>
    </p:spTree>
    <p:extLst>
      <p:ext uri="{BB962C8B-B14F-4D97-AF65-F5344CB8AC3E}">
        <p14:creationId xmlns:p14="http://schemas.microsoft.com/office/powerpoint/2010/main" val="118103084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4" y="340407"/>
            <a:ext cx="8229600" cy="501257"/>
          </a:xfrm>
        </p:spPr>
        <p:txBody>
          <a:bodyPr>
            <a:normAutofit fontScale="90000"/>
          </a:bodyPr>
          <a:lstStyle/>
          <a:p>
            <a:r>
              <a:rPr lang="en-US" sz="3200" dirty="0">
                <a:solidFill>
                  <a:srgbClr val="A50021"/>
                </a:solidFill>
                <a:latin typeface="Times New Roman" pitchFamily="18" charset="0"/>
                <a:cs typeface="Times New Roman" pitchFamily="18" charset="0"/>
              </a:rPr>
              <a:t>Table 11.6</a:t>
            </a:r>
          </a:p>
        </p:txBody>
      </p:sp>
      <mc:AlternateContent xmlns:mc="http://schemas.openxmlformats.org/markup-compatibility/2006">
        <mc:Choice xmlns:a14="http://schemas.microsoft.com/office/drawing/2010/main" Requires="a14">
          <p:graphicFrame>
            <p:nvGraphicFramePr>
              <p:cNvPr id="6" name="Content Placeholder 5"/>
              <p:cNvGraphicFramePr>
                <a:graphicFrameLocks noGrp="1"/>
              </p:cNvGraphicFramePr>
              <p:nvPr>
                <p:ph idx="1"/>
                <p:extLst>
                  <p:ext uri="{D42A27DB-BD31-4B8C-83A1-F6EECF244321}">
                    <p14:modId xmlns:p14="http://schemas.microsoft.com/office/powerpoint/2010/main" val="2254400339"/>
                  </p:ext>
                </p:extLst>
              </p:nvPr>
            </p:nvGraphicFramePr>
            <p:xfrm>
              <a:off x="857637" y="1017849"/>
              <a:ext cx="7428732" cy="5532819"/>
            </p:xfrm>
            <a:graphic>
              <a:graphicData uri="http://schemas.openxmlformats.org/drawingml/2006/table">
                <a:tbl>
                  <a:tblPr firstRow="1" bandRow="1">
                    <a:tableStyleId>{2D5ABB26-0587-4C30-8999-92F81FD0307C}</a:tableStyleId>
                  </a:tblPr>
                  <a:tblGrid>
                    <a:gridCol w="1653665">
                      <a:extLst>
                        <a:ext uri="{9D8B030D-6E8A-4147-A177-3AD203B41FA5}">
                          <a16:colId xmlns:a16="http://schemas.microsoft.com/office/drawing/2014/main" xmlns="" val="20000"/>
                        </a:ext>
                      </a:extLst>
                    </a:gridCol>
                    <a:gridCol w="3014403">
                      <a:extLst>
                        <a:ext uri="{9D8B030D-6E8A-4147-A177-3AD203B41FA5}">
                          <a16:colId xmlns:a16="http://schemas.microsoft.com/office/drawing/2014/main" xmlns="" val="20001"/>
                        </a:ext>
                      </a:extLst>
                    </a:gridCol>
                    <a:gridCol w="2760664">
                      <a:extLst>
                        <a:ext uri="{9D8B030D-6E8A-4147-A177-3AD203B41FA5}">
                          <a16:colId xmlns:a16="http://schemas.microsoft.com/office/drawing/2014/main" xmlns="" val="20002"/>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ID3</a:t>
                          </a:r>
                          <a:endParaRPr lang="en-US" b="1"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b="1" u="none" dirty="0" smtClean="0">
                              <a:solidFill>
                                <a:srgbClr val="0B5ED7"/>
                              </a:solidFill>
                              <a:latin typeface="Times New Roman" panose="02020603050405020304" pitchFamily="18" charset="0"/>
                              <a:cs typeface="Times New Roman" panose="02020603050405020304" pitchFamily="18" charset="0"/>
                            </a:rPr>
                            <a:t>Information Gain</a:t>
                          </a:r>
                        </a:p>
                        <a:p>
                          <a:pPr marL="0" indent="0">
                            <a:buFont typeface="Arial" panose="020B0604020202020204" pitchFamily="34" charset="0"/>
                            <a:buNone/>
                          </a:pPr>
                          <a14:m>
                            <m:oMath xmlns:m="http://schemas.openxmlformats.org/officeDocument/2006/math">
                              <m:r>
                                <a:rPr lang="en-US" i="1" u="none" smtClean="0">
                                  <a:latin typeface="Cambria Math" panose="02040503050406030204" pitchFamily="18" charset="0"/>
                                  <a:ea typeface="Cambria Math" panose="02040503050406030204" pitchFamily="18" charset="0"/>
                                </a:rPr>
                                <m:t>𝛼</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m:t>
                              </m:r>
                              <m:r>
                                <a:rPr lang="en-US" b="0" i="1" u="none" smtClean="0">
                                  <a:latin typeface="Cambria Math"/>
                                  <a:ea typeface="Cambria Math" panose="02040503050406030204" pitchFamily="18" charset="0"/>
                                </a:rPr>
                                <m:t>𝐻</m:t>
                              </m:r>
                              <m:d>
                                <m:dPr>
                                  <m:ctrlPr>
                                    <a:rPr lang="en-US" b="0" i="1" u="none" smtClean="0">
                                      <a:latin typeface="Cambria Math"/>
                                      <a:ea typeface="Cambria Math" panose="02040503050406030204" pitchFamily="18" charset="0"/>
                                    </a:rPr>
                                  </m:ctrlPr>
                                </m:dPr>
                                <m:e>
                                  <m:r>
                                    <a:rPr lang="en-US" b="0" i="1" u="none" smtClean="0">
                                      <a:latin typeface="Cambria Math"/>
                                      <a:ea typeface="Cambria Math" panose="02040503050406030204" pitchFamily="18" charset="0"/>
                                    </a:rPr>
                                    <m:t>𝑆</m:t>
                                  </m:r>
                                </m:e>
                              </m:d>
                              <m:r>
                                <a:rPr lang="en-US" b="0" i="1" u="none" smtClean="0">
                                  <a:latin typeface="Cambria Math" panose="02040503050406030204" pitchFamily="18" charset="0"/>
                                  <a:ea typeface="Cambria Math" panose="02040503050406030204" pitchFamily="18" charset="0"/>
                                </a:rPr>
                                <m:t>− </m:t>
                              </m:r>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𝐸</m:t>
                                  </m:r>
                                </m:e>
                                <m:sub>
                                  <m:r>
                                    <a:rPr lang="en-US" b="0" i="1" u="none" smtClean="0">
                                      <a:latin typeface="Cambria Math" panose="02040503050406030204" pitchFamily="18" charset="0"/>
                                      <a:ea typeface="Cambria Math" panose="02040503050406030204" pitchFamily="18" charset="0"/>
                                    </a:rPr>
                                    <m:t>𝐴</m:t>
                                  </m:r>
                                </m:sub>
                              </m:sSub>
                            </m:oMath>
                          </a14:m>
                          <a:r>
                            <a:rPr lang="en-US" u="none" dirty="0" smtClean="0">
                              <a:latin typeface="Times New Roman" panose="02020603050405020304" pitchFamily="18" charset="0"/>
                              <a:cs typeface="Times New Roman" panose="02020603050405020304" pitchFamily="18" charset="0"/>
                            </a:rPr>
                            <a:t>(D)</a:t>
                          </a:r>
                        </a:p>
                        <a:p>
                          <a:pPr marL="0" indent="0">
                            <a:buFont typeface="Arial" panose="020B0604020202020204" pitchFamily="34" charset="0"/>
                            <a:buNone/>
                          </a:pPr>
                          <a:r>
                            <a:rPr lang="en-US" u="none" dirty="0" smtClean="0">
                              <a:latin typeface="Times New Roman" panose="02020603050405020304" pitchFamily="18" charset="0"/>
                              <a:cs typeface="Times New Roman" panose="02020603050405020304" pitchFamily="18" charset="0"/>
                            </a:rPr>
                            <a:t>Where</a:t>
                          </a:r>
                        </a:p>
                        <a:p>
                          <a:pPr marL="0" indent="0" algn="just">
                            <a:buFont typeface="Arial" panose="020B0604020202020204" pitchFamily="34" charset="0"/>
                            <a:buNone/>
                          </a:pPr>
                          <a:r>
                            <a:rPr lang="en-US" b="0" u="none" dirty="0" smtClean="0">
                              <a:ea typeface="Cambria Math" panose="02040503050406030204" pitchFamily="18" charset="0"/>
                            </a:rPr>
                            <a:t>H</a:t>
                          </a:r>
                          <a14:m>
                            <m:oMath xmlns:m="http://schemas.openxmlformats.org/officeDocument/2006/math">
                              <m:d>
                                <m:dPr>
                                  <m:ctrlPr>
                                    <a:rPr lang="en-US" b="0" i="1" u="none" smtClean="0">
                                      <a:latin typeface="Cambria Math"/>
                                      <a:ea typeface="Cambria Math" panose="02040503050406030204" pitchFamily="18" charset="0"/>
                                    </a:rPr>
                                  </m:ctrlPr>
                                </m:dPr>
                                <m:e>
                                  <m:r>
                                    <a:rPr lang="en-US" b="0" i="1" u="none" smtClean="0">
                                      <a:latin typeface="Cambria Math"/>
                                      <a:ea typeface="Cambria Math" panose="02040503050406030204" pitchFamily="18" charset="0"/>
                                    </a:rPr>
                                    <m:t>𝑆</m:t>
                                  </m:r>
                                </m:e>
                              </m:d>
                            </m:oMath>
                          </a14:m>
                          <a:r>
                            <a:rPr lang="en-US" u="none" dirty="0" smtClean="0">
                              <a:latin typeface="Times New Roman" panose="02020603050405020304" pitchFamily="18" charset="0"/>
                              <a:cs typeface="Times New Roman" panose="02020603050405020304" pitchFamily="18" charset="0"/>
                            </a:rPr>
                            <a:t> = Entropy of </a:t>
                          </a:r>
                          <a:r>
                            <a:rPr lang="en-US" i="1" u="none" dirty="0" smtClean="0">
                              <a:latin typeface="Times New Roman" panose="02020603050405020304" pitchFamily="18" charset="0"/>
                              <a:cs typeface="Times New Roman" panose="02020603050405020304" pitchFamily="18" charset="0"/>
                            </a:rPr>
                            <a:t>S</a:t>
                          </a:r>
                          <a:r>
                            <a:rPr lang="en-US" u="none" dirty="0" smtClean="0">
                              <a:latin typeface="Times New Roman" panose="02020603050405020304" pitchFamily="18" charset="0"/>
                              <a:cs typeface="Times New Roman" panose="02020603050405020304" pitchFamily="18" charset="0"/>
                            </a:rPr>
                            <a:t> </a:t>
                          </a:r>
                          <a:r>
                            <a:rPr lang="en-US" u="none" dirty="0" smtClean="0">
                              <a:latin typeface="Times New Roman" panose="02020603050405020304" pitchFamily="18" charset="0"/>
                              <a:cs typeface="Times New Roman" panose="02020603050405020304" pitchFamily="18" charset="0"/>
                            </a:rPr>
                            <a:t>(a measure of uncertainty) = </a:t>
                          </a:r>
                          <a14:m>
                            <m:oMath xmlns:m="http://schemas.openxmlformats.org/officeDocument/2006/math">
                              <m:r>
                                <a:rPr lang="en-US" i="1" u="none" smtClean="0">
                                  <a:latin typeface="Cambria Math" panose="02040503050406030204" pitchFamily="18" charset="0"/>
                                  <a:ea typeface="Cambria Math" panose="02040503050406030204" pitchFamily="18" charset="0"/>
                                </a:rPr>
                                <m:t>−</m:t>
                              </m:r>
                              <m:nary>
                                <m:naryPr>
                                  <m:chr m:val="∑"/>
                                  <m:ctrlPr>
                                    <a:rPr lang="en-US" i="1" u="none" smtClean="0">
                                      <a:latin typeface="Cambria Math"/>
                                    </a:rPr>
                                  </m:ctrlPr>
                                </m:naryPr>
                                <m:sub>
                                  <m:r>
                                    <m:rPr>
                                      <m:brk m:alnAt="23"/>
                                    </m:rPr>
                                    <a:rPr lang="en-US" b="0" i="1" u="none" smtClean="0">
                                      <a:latin typeface="Cambria Math" panose="02040503050406030204" pitchFamily="18" charset="0"/>
                                    </a:rPr>
                                    <m:t>𝑖</m:t>
                                  </m:r>
                                  <m:r>
                                    <a:rPr lang="en-US" b="0" i="1" u="none" smtClean="0">
                                      <a:latin typeface="Cambria Math" panose="02040503050406030204" pitchFamily="18" charset="0"/>
                                    </a:rPr>
                                    <m:t>=1</m:t>
                                  </m:r>
                                </m:sub>
                                <m:sup>
                                  <m:r>
                                    <a:rPr lang="en-US" b="0" i="1" u="none" smtClean="0">
                                      <a:latin typeface="Cambria Math"/>
                                    </a:rPr>
                                    <m:t>𝑘</m:t>
                                  </m:r>
                                </m:sup>
                                <m:e>
                                  <m:sSub>
                                    <m:sSubPr>
                                      <m:ctrlPr>
                                        <a:rPr lang="en-US" i="1" u="none" smtClean="0">
                                          <a:latin typeface="Cambria Math"/>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e>
                              </m:nary>
                              <m:sSub>
                                <m:sSubPr>
                                  <m:ctrlPr>
                                    <a:rPr lang="en-US" i="1" u="none" smtClean="0">
                                      <a:latin typeface="Cambria Math"/>
                                    </a:rPr>
                                  </m:ctrlPr>
                                </m:sSubPr>
                                <m:e>
                                  <m:r>
                                    <m:rPr>
                                      <m:nor/>
                                    </m:rPr>
                                    <a:rPr lang="en-US" u="none" dirty="0" smtClean="0">
                                      <a:latin typeface="Times New Roman" panose="02020603050405020304" pitchFamily="18" charset="0"/>
                                      <a:cs typeface="Times New Roman" panose="02020603050405020304" pitchFamily="18" charset="0"/>
                                    </a:rPr>
                                    <m:t>log</m:t>
                                  </m:r>
                                  <m:r>
                                    <m:rPr>
                                      <m:nor/>
                                    </m:rPr>
                                    <a:rPr lang="en-US" u="none" dirty="0" smtClean="0">
                                      <a:latin typeface="Times New Roman" panose="02020603050405020304" pitchFamily="18" charset="0"/>
                                      <a:cs typeface="Times New Roman" panose="02020603050405020304" pitchFamily="18" charset="0"/>
                                    </a:rPr>
                                    <m:t> </m:t>
                                  </m:r>
                                </m:e>
                                <m:sub>
                                  <m:r>
                                    <a:rPr lang="en-US" b="0" i="1" u="none" smtClean="0">
                                      <a:latin typeface="Cambria Math" panose="02040503050406030204" pitchFamily="18" charset="0"/>
                                    </a:rPr>
                                    <m:t>2</m:t>
                                  </m:r>
                                </m:sub>
                              </m:sSub>
                              <m:sSub>
                                <m:sSubPr>
                                  <m:ctrlPr>
                                    <a:rPr lang="en-US" i="1" u="none" smtClean="0">
                                      <a:latin typeface="Cambria Math"/>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oMath>
                          </a14:m>
                          <a:endParaRPr lang="en-US" u="none"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r>
                            <a:rPr lang="en-US" u="none" dirty="0" smtClean="0">
                              <a:latin typeface="Times New Roman" panose="02020603050405020304" pitchFamily="18" charset="0"/>
                              <a:cs typeface="Times New Roman" panose="02020603050405020304" pitchFamily="18" charset="0"/>
                            </a:rPr>
                            <a:t>where </a:t>
                          </a:r>
                          <a:r>
                            <a:rPr lang="en-US" i="1" u="none" dirty="0" smtClean="0">
                              <a:latin typeface="Times New Roman" panose="02020603050405020304" pitchFamily="18" charset="0"/>
                              <a:cs typeface="Times New Roman" panose="02020603050405020304" pitchFamily="18" charset="0"/>
                            </a:rPr>
                            <a:t>S </a:t>
                          </a:r>
                          <a:r>
                            <a:rPr lang="en-US" i="0" u="none" dirty="0" smtClean="0">
                              <a:latin typeface="Times New Roman" panose="02020603050405020304" pitchFamily="18" charset="0"/>
                              <a:cs typeface="Times New Roman" panose="02020603050405020304" pitchFamily="18" charset="0"/>
                            </a:rPr>
                            <a:t>is with set of </a:t>
                          </a:r>
                          <a:r>
                            <a:rPr lang="en-US" i="1" u="none" dirty="0" smtClean="0">
                              <a:latin typeface="Times New Roman" panose="02020603050405020304" pitchFamily="18" charset="0"/>
                              <a:cs typeface="Times New Roman" panose="02020603050405020304" pitchFamily="18" charset="0"/>
                            </a:rPr>
                            <a:t>k </a:t>
                          </a:r>
                          <a:r>
                            <a:rPr lang="en-US" i="0" u="none" dirty="0" smtClean="0">
                              <a:latin typeface="Times New Roman" panose="02020603050405020304" pitchFamily="18" charset="0"/>
                              <a:cs typeface="Times New Roman" panose="02020603050405020304" pitchFamily="18" charset="0"/>
                            </a:rPr>
                            <a:t>classes </a:t>
                          </a:r>
                          <a14:m>
                            <m:oMath xmlns:m="http://schemas.openxmlformats.org/officeDocument/2006/math">
                              <m:sSub>
                                <m:sSubPr>
                                  <m:ctrlPr>
                                    <a:rPr lang="en-US" sz="1800" i="1" smtClean="0">
                                      <a:latin typeface="Cambria Math"/>
                                      <a:cs typeface="Times New Roman" pitchFamily="18" charset="0"/>
                                    </a:rPr>
                                  </m:ctrlPr>
                                </m:sSubPr>
                                <m:e>
                                  <m:r>
                                    <a:rPr lang="en-US" sz="1800" b="0" i="1" smtClean="0">
                                      <a:latin typeface="Cambria Math" panose="02040503050406030204" pitchFamily="18" charset="0"/>
                                      <a:cs typeface="Times New Roman" pitchFamily="18" charset="0"/>
                                    </a:rPr>
                                    <m:t>𝑐</m:t>
                                  </m:r>
                                </m:e>
                                <m:sub>
                                  <m:r>
                                    <a:rPr lang="en-US" sz="1800" b="0" i="1" smtClean="0">
                                      <a:latin typeface="Cambria Math" panose="02040503050406030204" pitchFamily="18" charset="0"/>
                                      <a:cs typeface="Times New Roman" pitchFamily="18" charset="0"/>
                                    </a:rPr>
                                    <m:t>1</m:t>
                                  </m:r>
                                </m:sub>
                              </m:sSub>
                            </m:oMath>
                          </a14:m>
                          <a:r>
                            <a:rPr lang="en-US" i="1" u="none"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smtClean="0">
                                      <a:latin typeface="Cambria Math"/>
                                      <a:cs typeface="Times New Roman" pitchFamily="18" charset="0"/>
                                    </a:rPr>
                                  </m:ctrlPr>
                                </m:sSubPr>
                                <m:e>
                                  <m:r>
                                    <a:rPr lang="en-US" sz="1800" b="0" i="1" smtClean="0">
                                      <a:latin typeface="Cambria Math" panose="02040503050406030204" pitchFamily="18" charset="0"/>
                                      <a:cs typeface="Times New Roman" pitchFamily="18" charset="0"/>
                                    </a:rPr>
                                    <m:t>𝑐</m:t>
                                  </m:r>
                                </m:e>
                                <m:sub>
                                  <m:r>
                                    <a:rPr lang="en-US" sz="1800" b="0" i="1" smtClean="0">
                                      <a:latin typeface="Cambria Math" panose="02040503050406030204" pitchFamily="18" charset="0"/>
                                      <a:cs typeface="Times New Roman" pitchFamily="18" charset="0"/>
                                    </a:rPr>
                                    <m:t>2</m:t>
                                  </m:r>
                                </m:sub>
                              </m:sSub>
                            </m:oMath>
                          </a14:m>
                          <a:r>
                            <a:rPr lang="en-US" i="1" u="none" dirty="0" smtClean="0">
                              <a:latin typeface="Times New Roman" panose="02020603050405020304" pitchFamily="18" charset="0"/>
                              <a:cs typeface="Times New Roman" panose="02020603050405020304" pitchFamily="18" charset="0"/>
                            </a:rPr>
                            <a:t>, … , </a:t>
                          </a:r>
                          <a14:m>
                            <m:oMath xmlns:m="http://schemas.openxmlformats.org/officeDocument/2006/math">
                              <m:sSub>
                                <m:sSubPr>
                                  <m:ctrlPr>
                                    <a:rPr lang="en-US" sz="1800" i="1" smtClean="0">
                                      <a:latin typeface="Cambria Math"/>
                                      <a:cs typeface="Times New Roman" pitchFamily="18" charset="0"/>
                                    </a:rPr>
                                  </m:ctrlPr>
                                </m:sSubPr>
                                <m:e>
                                  <m:r>
                                    <a:rPr lang="en-US" sz="1800" b="0" i="1" smtClean="0">
                                      <a:latin typeface="Cambria Math" panose="02040503050406030204" pitchFamily="18" charset="0"/>
                                      <a:cs typeface="Times New Roman" pitchFamily="18" charset="0"/>
                                    </a:rPr>
                                    <m:t>𝑐</m:t>
                                  </m:r>
                                </m:e>
                                <m:sub>
                                  <m:r>
                                    <a:rPr lang="en-US" sz="1800" b="0" i="1" smtClean="0">
                                      <a:latin typeface="Cambria Math" panose="02040503050406030204" pitchFamily="18" charset="0"/>
                                      <a:cs typeface="Times New Roman" pitchFamily="18" charset="0"/>
                                    </a:rPr>
                                    <m:t>𝑘</m:t>
                                  </m:r>
                                </m:sub>
                              </m:sSub>
                            </m:oMath>
                          </a14:m>
                          <a:r>
                            <a:rPr lang="en-US" i="1" u="none" dirty="0" smtClean="0">
                              <a:latin typeface="Times New Roman" panose="02020603050405020304" pitchFamily="18" charset="0"/>
                              <a:cs typeface="Times New Roman" panose="02020603050405020304" pitchFamily="18" charset="0"/>
                            </a:rPr>
                            <a:t> </a:t>
                          </a:r>
                          <a:r>
                            <a:rPr lang="en-US" i="0" u="none" dirty="0" smtClean="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i="1" u="none" smtClean="0">
                                      <a:latin typeface="Cambria Math"/>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oMath>
                          </a14:m>
                          <a:r>
                            <a:rPr lang="en-US" i="1" u="none"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i="1" u="none" smtClean="0">
                                      <a:latin typeface="Cambria Math"/>
                                    </a:rPr>
                                  </m:ctrlPr>
                                </m:fPr>
                                <m:num>
                                  <m:r>
                                    <a:rPr lang="en-US" b="0" i="1" u="none" smtClean="0">
                                      <a:latin typeface="Cambria Math" panose="02040503050406030204" pitchFamily="18" charset="0"/>
                                    </a:rPr>
                                    <m:t>|</m:t>
                                  </m:r>
                                  <m:sSub>
                                    <m:sSubPr>
                                      <m:ctrlPr>
                                        <a:rPr lang="en-US" b="0" i="1" u="none" smtClean="0">
                                          <a:latin typeface="Cambria Math"/>
                                        </a:rPr>
                                      </m:ctrlPr>
                                    </m:sSubPr>
                                    <m:e>
                                      <m:r>
                                        <a:rPr lang="en-US" b="0" i="1" u="none" smtClean="0">
                                          <a:latin typeface="Cambria Math" panose="02040503050406030204" pitchFamily="18" charset="0"/>
                                        </a:rPr>
                                        <m:t>𝐶</m:t>
                                      </m:r>
                                    </m:e>
                                    <m:sub>
                                      <m:r>
                                        <a:rPr lang="en-US" b="0" i="1" u="none" smtClean="0">
                                          <a:latin typeface="Cambria Math" panose="02040503050406030204" pitchFamily="18" charset="0"/>
                                        </a:rPr>
                                        <m:t>𝑖</m:t>
                                      </m:r>
                                      <m:r>
                                        <a:rPr lang="en-US" b="0" i="1" u="none" smtClean="0">
                                          <a:latin typeface="Cambria Math" panose="02040503050406030204" pitchFamily="18" charset="0"/>
                                        </a:rPr>
                                        <m:t>,</m:t>
                                      </m:r>
                                      <m:r>
                                        <a:rPr lang="en-US" b="0" i="1" u="none" smtClean="0">
                                          <a:latin typeface="Cambria Math" panose="02040503050406030204" pitchFamily="18" charset="0"/>
                                        </a:rPr>
                                        <m:t>𝐷</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oMath>
                          </a14:m>
                          <a:r>
                            <a:rPr lang="en-US" i="1" u="none" dirty="0" smtClean="0">
                              <a:latin typeface="Times New Roman" panose="02020603050405020304" pitchFamily="18" charset="0"/>
                              <a:cs typeface="Times New Roman" panose="02020603050405020304" pitchFamily="18" charset="0"/>
                            </a:rPr>
                            <a:t> </a:t>
                          </a:r>
                          <a:r>
                            <a:rPr lang="en-US" i="0" u="none" dirty="0" smtClean="0">
                              <a:latin typeface="Times New Roman" panose="02020603050405020304" pitchFamily="18" charset="0"/>
                              <a:cs typeface="Times New Roman" panose="02020603050405020304" pitchFamily="18" charset="0"/>
                            </a:rPr>
                            <a:t>;</a:t>
                          </a:r>
                          <a:r>
                            <a:rPr lang="en-US" i="1" u="none" dirty="0" smtClean="0">
                              <a:latin typeface="Times New Roman" panose="02020603050405020304" pitchFamily="18" charset="0"/>
                              <a:cs typeface="Times New Roman" panose="02020603050405020304" pitchFamily="18" charset="0"/>
                            </a:rPr>
                            <a:t> </a:t>
                          </a:r>
                          <a:r>
                            <a:rPr lang="en-US" i="0" u="none" dirty="0" smtClean="0">
                              <a:latin typeface="Times New Roman" panose="02020603050405020304" pitchFamily="18" charset="0"/>
                              <a:cs typeface="Times New Roman" panose="02020603050405020304" pitchFamily="18" charset="0"/>
                            </a:rPr>
                            <a:t>Here,</a:t>
                          </a:r>
                          <a:r>
                            <a:rPr lang="en-US" b="0" u="none"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b="0" i="1" u="none" smtClean="0">
                                      <a:latin typeface="Cambria Math"/>
                                    </a:rPr>
                                  </m:ctrlPr>
                                </m:sSubPr>
                                <m:e>
                                  <m:r>
                                    <a:rPr lang="en-US" b="0" i="1" u="none" smtClean="0">
                                      <a:latin typeface="Cambria Math" panose="02040503050406030204" pitchFamily="18" charset="0"/>
                                    </a:rPr>
                                    <m:t>𝐶</m:t>
                                  </m:r>
                                </m:e>
                                <m:sub>
                                  <m:r>
                                    <a:rPr lang="en-US" b="0" i="1" u="none" smtClean="0">
                                      <a:latin typeface="Cambria Math" panose="02040503050406030204" pitchFamily="18" charset="0"/>
                                    </a:rPr>
                                    <m:t>𝑖</m:t>
                                  </m:r>
                                  <m:r>
                                    <a:rPr lang="en-US" b="0" i="1" u="none" smtClean="0">
                                      <a:latin typeface="Cambria Math" panose="02040503050406030204" pitchFamily="18" charset="0"/>
                                    </a:rPr>
                                    <m:t>,</m:t>
                                  </m:r>
                                  <m:r>
                                    <a:rPr lang="en-US" b="0" i="1" u="none" smtClean="0">
                                      <a:latin typeface="Cambria Math" panose="02040503050406030204" pitchFamily="18" charset="0"/>
                                    </a:rPr>
                                    <m:t>𝐷</m:t>
                                  </m:r>
                                </m:sub>
                              </m:sSub>
                            </m:oMath>
                          </a14:m>
                          <a:r>
                            <a:rPr lang="en-US" i="0" u="none" dirty="0" smtClean="0">
                              <a:latin typeface="Times New Roman" panose="02020603050405020304" pitchFamily="18" charset="0"/>
                              <a:cs typeface="Times New Roman" panose="02020603050405020304" pitchFamily="18" charset="0"/>
                            </a:rPr>
                            <a:t> is the set of tuples with class </a:t>
                          </a:r>
                          <a14:m>
                            <m:oMath xmlns:m="http://schemas.openxmlformats.org/officeDocument/2006/math">
                              <m:sSub>
                                <m:sSubPr>
                                  <m:ctrlPr>
                                    <a:rPr lang="en-US" sz="1800" i="1" smtClean="0">
                                      <a:latin typeface="Cambria Math"/>
                                      <a:cs typeface="Times New Roman" pitchFamily="18" charset="0"/>
                                    </a:rPr>
                                  </m:ctrlPr>
                                </m:sSubPr>
                                <m:e>
                                  <m:r>
                                    <a:rPr lang="en-US" sz="1800" b="0" i="1" smtClean="0">
                                      <a:latin typeface="Cambria Math" panose="02040503050406030204" pitchFamily="18" charset="0"/>
                                      <a:cs typeface="Times New Roman" pitchFamily="18" charset="0"/>
                                    </a:rPr>
                                    <m:t>𝑐</m:t>
                                  </m:r>
                                </m:e>
                                <m:sub>
                                  <m:r>
                                    <a:rPr lang="en-US" sz="1800" b="0" i="1" smtClean="0">
                                      <a:latin typeface="Cambria Math" panose="02040503050406030204" pitchFamily="18" charset="0"/>
                                      <a:cs typeface="Times New Roman" pitchFamily="18" charset="0"/>
                                    </a:rPr>
                                    <m:t>𝑖</m:t>
                                  </m:r>
                                </m:sub>
                              </m:sSub>
                            </m:oMath>
                          </a14:m>
                          <a:r>
                            <a:rPr lang="en-US" i="0" u="none" dirty="0" smtClean="0">
                              <a:latin typeface="Times New Roman" panose="02020603050405020304" pitchFamily="18" charset="0"/>
                              <a:cs typeface="Times New Roman" panose="02020603050405020304" pitchFamily="18" charset="0"/>
                            </a:rPr>
                            <a:t> in </a:t>
                          </a:r>
                          <a:r>
                            <a:rPr lang="en-US" i="1" u="none" dirty="0" smtClean="0">
                              <a:latin typeface="Times New Roman" panose="02020603050405020304" pitchFamily="18" charset="0"/>
                              <a:cs typeface="Times New Roman" panose="02020603050405020304" pitchFamily="18" charset="0"/>
                            </a:rPr>
                            <a:t>S.</a:t>
                          </a:r>
                          <a:endParaRPr lang="en-US" i="1" u="none" dirty="0" smtClean="0">
                            <a:latin typeface="Times New Roman" panose="02020603050405020304" pitchFamily="18" charset="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14:m>
                            <m:oMath xmlns:m="http://schemas.openxmlformats.org/officeDocument/2006/math">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𝐸</m:t>
                                  </m:r>
                                </m:e>
                                <m:sub>
                                  <m:r>
                                    <a:rPr lang="en-US" b="0" i="1" u="none" smtClean="0">
                                      <a:latin typeface="Cambria Math" panose="02040503050406030204" pitchFamily="18" charset="0"/>
                                      <a:ea typeface="Cambria Math" panose="02040503050406030204" pitchFamily="18" charset="0"/>
                                    </a:rPr>
                                    <m:t>𝐴</m:t>
                                  </m:r>
                                </m:sub>
                              </m:sSub>
                            </m:oMath>
                          </a14:m>
                          <a:r>
                            <a:rPr lang="en-US" u="none" dirty="0" smtClean="0">
                              <a:latin typeface="Times New Roman" panose="02020603050405020304" pitchFamily="18" charset="0"/>
                              <a:cs typeface="Times New Roman" panose="02020603050405020304" pitchFamily="18" charset="0"/>
                            </a:rPr>
                            <a:t>(</a:t>
                          </a:r>
                          <a:r>
                            <a:rPr lang="en-US" u="none" dirty="0" smtClean="0">
                              <a:latin typeface="Times New Roman" panose="02020603050405020304" pitchFamily="18" charset="0"/>
                              <a:cs typeface="Times New Roman" panose="02020603050405020304" pitchFamily="18" charset="0"/>
                            </a:rPr>
                            <a:t>S</a:t>
                          </a:r>
                          <a:r>
                            <a:rPr lang="en-US" u="none" dirty="0" smtClean="0">
                              <a:latin typeface="Times New Roman" panose="02020603050405020304" pitchFamily="18" charset="0"/>
                              <a:cs typeface="Times New Roman" panose="02020603050405020304" pitchFamily="18" charset="0"/>
                            </a:rPr>
                            <a:t>) =  Weighted average entropy when </a:t>
                          </a:r>
                          <a:r>
                            <a:rPr lang="en-US" i="1" u="none" dirty="0" smtClean="0">
                              <a:latin typeface="Times New Roman" panose="02020603050405020304" pitchFamily="18" charset="0"/>
                              <a:cs typeface="Times New Roman" panose="02020603050405020304" pitchFamily="18" charset="0"/>
                            </a:rPr>
                            <a:t>D </a:t>
                          </a:r>
                          <a:r>
                            <a:rPr lang="en-US" i="0" u="none" dirty="0" smtClean="0">
                              <a:latin typeface="Times New Roman" panose="02020603050405020304" pitchFamily="18" charset="0"/>
                              <a:cs typeface="Times New Roman" panose="02020603050405020304" pitchFamily="18" charset="0"/>
                            </a:rPr>
                            <a:t>is partitioned on the values of attribute A = </a:t>
                          </a:r>
                          <a14:m>
                            <m:oMath xmlns:m="http://schemas.openxmlformats.org/officeDocument/2006/math">
                              <m:nary>
                                <m:naryPr>
                                  <m:chr m:val="∑"/>
                                  <m:ctrlPr>
                                    <a:rPr lang="en-US" i="1" u="none" smtClean="0">
                                      <a:latin typeface="Cambria Math"/>
                                    </a:rPr>
                                  </m:ctrlPr>
                                </m:naryPr>
                                <m:sub>
                                  <m:r>
                                    <a:rPr lang="en-US" b="0" i="1" u="none" smtClean="0">
                                      <a:latin typeface="Cambria Math" panose="02040503050406030204" pitchFamily="18" charset="0"/>
                                    </a:rPr>
                                    <m:t>𝑗</m:t>
                                  </m:r>
                                  <m:r>
                                    <a:rPr lang="en-US" b="0" i="1" u="none" smtClean="0">
                                      <a:latin typeface="Cambria Math" panose="02040503050406030204" pitchFamily="18" charset="0"/>
                                    </a:rPr>
                                    <m:t>=1</m:t>
                                  </m:r>
                                </m:sub>
                                <m:sup>
                                  <m:r>
                                    <a:rPr lang="en-US" b="0" i="1" u="none" smtClean="0">
                                      <a:latin typeface="Cambria Math"/>
                                    </a:rPr>
                                    <m:t>𝑚</m:t>
                                  </m:r>
                                </m:sup>
                                <m:e>
                                  <m:f>
                                    <m:fPr>
                                      <m:ctrlPr>
                                        <a:rPr lang="en-US" i="1" u="none" smtClean="0">
                                          <a:latin typeface="Cambria Math"/>
                                        </a:rPr>
                                      </m:ctrlPr>
                                    </m:fPr>
                                    <m:num>
                                      <m:r>
                                        <a:rPr lang="en-US" b="0" i="1" u="none" smtClean="0">
                                          <a:latin typeface="Cambria Math" panose="02040503050406030204" pitchFamily="18" charset="0"/>
                                        </a:rPr>
                                        <m:t>|</m:t>
                                      </m:r>
                                      <m:sSub>
                                        <m:sSubPr>
                                          <m:ctrlPr>
                                            <a:rPr lang="en-US" b="0" i="1" u="none" smtClean="0">
                                              <a:latin typeface="Cambria Math"/>
                                            </a:rPr>
                                          </m:ctrlPr>
                                        </m:sSubPr>
                                        <m:e>
                                          <m:r>
                                            <a:rPr lang="en-US" b="0" i="1" u="none" smtClean="0">
                                              <a:latin typeface="Cambria Math"/>
                                            </a:rPr>
                                            <m:t>𝑆</m:t>
                                          </m:r>
                                        </m:e>
                                        <m:sub>
                                          <m:r>
                                            <a:rPr lang="en-US" b="0" i="1" u="none" smtClean="0">
                                              <a:latin typeface="Cambria Math" panose="02040503050406030204" pitchFamily="18" charset="0"/>
                                            </a:rPr>
                                            <m:t>𝑗</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a:rPr>
                                        <m:t>𝑆</m:t>
                                      </m:r>
                                      <m:r>
                                        <a:rPr lang="en-US" b="0" i="1" u="none" smtClean="0">
                                          <a:latin typeface="Cambria Math" panose="02040503050406030204" pitchFamily="18" charset="0"/>
                                        </a:rPr>
                                        <m:t>|</m:t>
                                      </m:r>
                                    </m:den>
                                  </m:f>
                                </m:e>
                              </m:nary>
                              <m:r>
                                <a:rPr lang="en-US" b="0" i="1" u="none" smtClean="0">
                                  <a:latin typeface="Cambria Math" panose="02040503050406030204" pitchFamily="18" charset="0"/>
                                  <a:ea typeface="Cambria Math" panose="02040503050406030204" pitchFamily="18" charset="0"/>
                                </a:rPr>
                                <m:t>𝐸</m:t>
                              </m:r>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a:ea typeface="Cambria Math" panose="02040503050406030204" pitchFamily="18" charset="0"/>
                                    </a:rPr>
                                    <m:t>𝑆</m:t>
                                  </m:r>
                                </m:e>
                                <m:sub>
                                  <m:r>
                                    <a:rPr lang="en-US" b="0" i="1" u="none" smtClean="0">
                                      <a:latin typeface="Cambria Math" panose="02040503050406030204" pitchFamily="18" charset="0"/>
                                      <a:ea typeface="Cambria Math" panose="02040503050406030204" pitchFamily="18" charset="0"/>
                                    </a:rPr>
                                    <m:t>𝑗</m:t>
                                  </m:r>
                                </m:sub>
                              </m:sSub>
                            </m:oMath>
                          </a14:m>
                          <a:r>
                            <a:rPr lang="en-US" i="0" u="none" dirty="0" smtClean="0">
                              <a:latin typeface="Times New Roman" panose="02020603050405020304" pitchFamily="18" charset="0"/>
                              <a:cs typeface="Times New Roman" panose="02020603050405020304" pitchFamily="18" charset="0"/>
                            </a:rPr>
                            <a:t>)</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u="none" dirty="0" smtClean="0">
                              <a:latin typeface="Times New Roman" panose="02020603050405020304" pitchFamily="18" charset="0"/>
                              <a:cs typeface="Times New Roman" panose="02020603050405020304" pitchFamily="18" charset="0"/>
                            </a:rPr>
                            <a:t>Here, </a:t>
                          </a:r>
                          <a:r>
                            <a:rPr lang="en-US" i="1" u="none" dirty="0" smtClean="0">
                              <a:latin typeface="Times New Roman" panose="02020603050405020304" pitchFamily="18" charset="0"/>
                              <a:cs typeface="Times New Roman" panose="02020603050405020304" pitchFamily="18" charset="0"/>
                            </a:rPr>
                            <a:t>m </a:t>
                          </a:r>
                          <a:r>
                            <a:rPr lang="en-US" i="0" u="none" dirty="0" smtClean="0">
                              <a:latin typeface="Times New Roman" panose="02020603050405020304" pitchFamily="18" charset="0"/>
                              <a:cs typeface="Times New Roman" panose="02020603050405020304" pitchFamily="18" charset="0"/>
                            </a:rPr>
                            <a:t>denotes</a:t>
                          </a:r>
                          <a:r>
                            <a:rPr lang="en-US" i="0" u="none" baseline="0" dirty="0" smtClean="0">
                              <a:latin typeface="Times New Roman" panose="02020603050405020304" pitchFamily="18" charset="0"/>
                              <a:cs typeface="Times New Roman" panose="02020603050405020304" pitchFamily="18" charset="0"/>
                            </a:rPr>
                            <a:t> the distinct values of attribute </a:t>
                          </a:r>
                          <a:r>
                            <a:rPr lang="en-US" i="1" u="none" baseline="0" dirty="0" smtClean="0">
                              <a:latin typeface="Times New Roman" panose="02020603050405020304" pitchFamily="18" charset="0"/>
                              <a:cs typeface="Times New Roman" panose="02020603050405020304" pitchFamily="18" charset="0"/>
                            </a:rPr>
                            <a:t>A</a:t>
                          </a:r>
                          <a:r>
                            <a:rPr lang="en-US" i="0" u="none" baseline="0" dirty="0" smtClean="0">
                              <a:latin typeface="Times New Roman" panose="02020603050405020304" pitchFamily="18" charset="0"/>
                              <a:cs typeface="Times New Roman" panose="02020603050405020304" pitchFamily="18" charset="0"/>
                            </a:rPr>
                            <a:t>.</a:t>
                          </a:r>
                          <a:endParaRPr lang="en-US" i="1" u="none"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i="1" u="none" dirty="0">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algorithm</a:t>
                          </a:r>
                          <a:r>
                            <a:rPr lang="en-US" baseline="0" dirty="0" smtClean="0">
                              <a:latin typeface="Times New Roman" panose="02020603050405020304" pitchFamily="18" charset="0"/>
                              <a:cs typeface="Times New Roman" panose="02020603050405020304" pitchFamily="18" charset="0"/>
                            </a:rPr>
                            <a:t> calculates </a:t>
                          </a:r>
                          <a14:m>
                            <m:oMath xmlns:m="http://schemas.openxmlformats.org/officeDocument/2006/math">
                              <m:r>
                                <a:rPr lang="en-US" i="1" u="none" smtClean="0">
                                  <a:latin typeface="Cambria Math" panose="02040503050406030204" pitchFamily="18" charset="0"/>
                                  <a:ea typeface="Cambria Math" panose="02040503050406030204" pitchFamily="18" charset="0"/>
                                </a:rPr>
                                <m:t>𝛼</m:t>
                              </m:r>
                              <m:sSub>
                                <m:sSubPr>
                                  <m:ctrlPr>
                                    <a:rPr lang="en-US"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𝐴</m:t>
                                  </m:r>
                                </m:e>
                                <m:sub>
                                  <m:r>
                                    <a:rPr lang="en-US" b="0" i="1" u="none" smtClean="0">
                                      <a:latin typeface="Cambria Math" panose="02040503050406030204" pitchFamily="18" charset="0"/>
                                      <a:ea typeface="Cambria Math" panose="02040503050406030204" pitchFamily="18" charset="0"/>
                                    </a:rPr>
                                    <m:t>𝑖</m:t>
                                  </m:r>
                                </m:sub>
                              </m:sSub>
                            </m:oMath>
                          </a14:m>
                          <a:r>
                            <a:rPr lang="en-US" dirty="0" smtClean="0">
                              <a:latin typeface="Times New Roman" panose="02020603050405020304" pitchFamily="18" charset="0"/>
                              <a:cs typeface="Times New Roman" panose="02020603050405020304" pitchFamily="18" charset="0"/>
                            </a:rPr>
                            <a:t>,</a:t>
                          </a:r>
                          <a:r>
                            <a:rPr lang="en-US" i="1" dirty="0" smtClean="0">
                              <a:latin typeface="Times New Roman" panose="02020603050405020304" pitchFamily="18" charset="0"/>
                              <a:cs typeface="Times New Roman" panose="02020603050405020304" pitchFamily="18" charset="0"/>
                            </a:rPr>
                            <a:t>D</a:t>
                          </a:r>
                          <a:r>
                            <a:rPr lang="en-US" i="0" dirty="0" smtClean="0">
                              <a:latin typeface="Times New Roman" panose="02020603050405020304" pitchFamily="18" charset="0"/>
                              <a:cs typeface="Times New Roman" panose="02020603050405020304" pitchFamily="18" charset="0"/>
                            </a:rPr>
                            <a:t>) for all </a:t>
                          </a:r>
                          <a14:m>
                            <m:oMath xmlns:m="http://schemas.openxmlformats.org/officeDocument/2006/math">
                              <m:sSub>
                                <m:sSubPr>
                                  <m:ctrlPr>
                                    <a:rPr lang="en-US"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𝐴</m:t>
                                  </m:r>
                                </m:e>
                                <m:sub>
                                  <m:r>
                                    <a:rPr lang="en-US" b="0" i="1" u="none" smtClean="0">
                                      <a:latin typeface="Cambria Math" panose="02040503050406030204" pitchFamily="18" charset="0"/>
                                      <a:ea typeface="Cambria Math" panose="02040503050406030204" pitchFamily="18" charset="0"/>
                                    </a:rPr>
                                    <m:t>𝑖</m:t>
                                  </m:r>
                                </m:sub>
                              </m:sSub>
                            </m:oMath>
                          </a14:m>
                          <a:r>
                            <a:rPr lang="en-US" i="1" dirty="0" smtClean="0">
                              <a:latin typeface="Times New Roman" panose="02020603050405020304" pitchFamily="18" charset="0"/>
                              <a:cs typeface="Times New Roman" panose="02020603050405020304" pitchFamily="18" charset="0"/>
                            </a:rPr>
                            <a:t> in D </a:t>
                          </a:r>
                          <a:r>
                            <a:rPr lang="en-US" i="0" dirty="0" smtClean="0">
                              <a:latin typeface="Times New Roman" panose="02020603050405020304" pitchFamily="18" charset="0"/>
                              <a:cs typeface="Times New Roman" panose="02020603050405020304" pitchFamily="18" charset="0"/>
                            </a:rPr>
                            <a:t>and choose that attribute</a:t>
                          </a:r>
                          <a:r>
                            <a:rPr lang="en-US" i="0" baseline="0" dirty="0" smtClean="0">
                              <a:latin typeface="Times New Roman" panose="02020603050405020304" pitchFamily="18" charset="0"/>
                              <a:cs typeface="Times New Roman" panose="02020603050405020304" pitchFamily="18" charset="0"/>
                            </a:rPr>
                            <a:t> which has </a:t>
                          </a:r>
                          <a:r>
                            <a:rPr lang="en-US" b="1" i="0" u="none" baseline="0" dirty="0" smtClean="0">
                              <a:solidFill>
                                <a:srgbClr val="0B5ED7"/>
                              </a:solidFill>
                              <a:latin typeface="Times New Roman" panose="02020603050405020304" pitchFamily="18" charset="0"/>
                              <a:cs typeface="Times New Roman" panose="02020603050405020304" pitchFamily="18" charset="0"/>
                            </a:rPr>
                            <a:t>maximum</a:t>
                          </a:r>
                          <a:r>
                            <a:rPr lang="en-US" i="0" u="sng" baseline="0"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u="none" smtClean="0">
                                  <a:latin typeface="Cambria Math" panose="02040503050406030204" pitchFamily="18" charset="0"/>
                                  <a:ea typeface="Cambria Math" panose="02040503050406030204" pitchFamily="18" charset="0"/>
                                </a:rPr>
                                <m:t>𝛼</m:t>
                              </m:r>
                              <m:sSub>
                                <m:sSubPr>
                                  <m:ctrlPr>
                                    <a:rPr lang="en-US"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𝐴</m:t>
                                  </m:r>
                                </m:e>
                                <m:sub>
                                  <m:r>
                                    <a:rPr lang="en-US" b="0" i="1" u="none" smtClean="0">
                                      <a:latin typeface="Cambria Math" panose="02040503050406030204" pitchFamily="18" charset="0"/>
                                      <a:ea typeface="Cambria Math" panose="02040503050406030204" pitchFamily="18" charset="0"/>
                                    </a:rPr>
                                    <m:t>𝑖</m:t>
                                  </m:r>
                                </m:sub>
                              </m:sSub>
                            </m:oMath>
                          </a14:m>
                          <a:r>
                            <a:rPr lang="en-US" dirty="0" smtClean="0">
                              <a:latin typeface="Times New Roman" panose="02020603050405020304" pitchFamily="18" charset="0"/>
                              <a:cs typeface="Times New Roman" panose="02020603050405020304" pitchFamily="18" charset="0"/>
                            </a:rPr>
                            <a:t>,</a:t>
                          </a:r>
                          <a:r>
                            <a:rPr lang="en-US" i="1" dirty="0" smtClean="0">
                              <a:latin typeface="Times New Roman" panose="02020603050405020304" pitchFamily="18" charset="0"/>
                              <a:cs typeface="Times New Roman" panose="02020603050405020304" pitchFamily="18" charset="0"/>
                            </a:rPr>
                            <a:t>D</a:t>
                          </a:r>
                          <a:r>
                            <a:rPr lang="en-US" i="0" dirty="0" smtClean="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IN" i="0"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i="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dirty="0" smtClean="0">
                              <a:latin typeface="Times New Roman" panose="02020603050405020304" pitchFamily="18" charset="0"/>
                              <a:cs typeface="Times New Roman" panose="02020603050405020304" pitchFamily="18" charset="0"/>
                            </a:rPr>
                            <a:t>The algorithm</a:t>
                          </a:r>
                          <a:r>
                            <a:rPr lang="en-US" i="0" baseline="0" dirty="0" smtClean="0">
                              <a:latin typeface="Times New Roman" panose="02020603050405020304" pitchFamily="18" charset="0"/>
                              <a:cs typeface="Times New Roman" panose="02020603050405020304" pitchFamily="18" charset="0"/>
                            </a:rPr>
                            <a:t> can </a:t>
                          </a:r>
                          <a:r>
                            <a:rPr lang="en-US" i="0" baseline="0" dirty="0" smtClean="0">
                              <a:solidFill>
                                <a:srgbClr val="0B5ED7"/>
                              </a:solidFill>
                              <a:latin typeface="Times New Roman" panose="02020603050405020304" pitchFamily="18" charset="0"/>
                              <a:cs typeface="Times New Roman" panose="02020603050405020304" pitchFamily="18" charset="0"/>
                            </a:rPr>
                            <a:t>handle both categorical and numerical attributes</a:t>
                          </a:r>
                          <a:r>
                            <a:rPr lang="en-US" i="0" baseline="0" dirty="0" smtClean="0">
                              <a:latin typeface="Times New Roman" panose="02020603050405020304" pitchFamily="18" charset="0"/>
                              <a:cs typeface="Times New Roman" panose="02020603050405020304" pitchFamily="18" charset="0"/>
                            </a:rPr>
                            <a:t>.</a:t>
                          </a:r>
                          <a:endParaRPr lang="en-IN" i="0" baseline="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i="0" baseline="0"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i="0" baseline="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baseline="0" dirty="0" smtClean="0">
                              <a:latin typeface="Times New Roman" panose="02020603050405020304" pitchFamily="18" charset="0"/>
                              <a:cs typeface="Times New Roman" panose="02020603050405020304" pitchFamily="18" charset="0"/>
                            </a:rPr>
                            <a:t>It </a:t>
                          </a:r>
                          <a:r>
                            <a:rPr lang="en-US" i="0" baseline="0" dirty="0" smtClean="0">
                              <a:solidFill>
                                <a:srgbClr val="0B5ED7"/>
                              </a:solidFill>
                              <a:latin typeface="Times New Roman" panose="02020603050405020304" pitchFamily="18" charset="0"/>
                              <a:cs typeface="Times New Roman" panose="02020603050405020304" pitchFamily="18" charset="0"/>
                            </a:rPr>
                            <a:t>favors splitting </a:t>
                          </a:r>
                          <a:r>
                            <a:rPr lang="en-US" i="0" baseline="0" dirty="0" smtClean="0">
                              <a:latin typeface="Times New Roman" panose="02020603050405020304" pitchFamily="18" charset="0"/>
                              <a:cs typeface="Times New Roman" panose="02020603050405020304" pitchFamily="18" charset="0"/>
                            </a:rPr>
                            <a:t>those attributes, which </a:t>
                          </a:r>
                          <a:r>
                            <a:rPr lang="en-US" i="0" baseline="0" dirty="0" smtClean="0">
                              <a:solidFill>
                                <a:srgbClr val="0B5ED7"/>
                              </a:solidFill>
                              <a:latin typeface="Times New Roman" panose="02020603050405020304" pitchFamily="18" charset="0"/>
                              <a:cs typeface="Times New Roman" panose="02020603050405020304" pitchFamily="18" charset="0"/>
                            </a:rPr>
                            <a:t>has a large number of distinct</a:t>
                          </a:r>
                          <a:r>
                            <a:rPr lang="en-US" i="0" baseline="0" dirty="0" smtClean="0">
                              <a:latin typeface="Times New Roman" panose="02020603050405020304" pitchFamily="18" charset="0"/>
                              <a:cs typeface="Times New Roman" panose="02020603050405020304" pitchFamily="18" charset="0"/>
                            </a:rPr>
                            <a:t> values.</a:t>
                          </a:r>
                          <a:r>
                            <a:rPr lang="en-US" i="0" dirty="0" smtClean="0">
                              <a:latin typeface="Times New Roman" panose="02020603050405020304" pitchFamily="18" charset="0"/>
                              <a:cs typeface="Times New Roman" panose="02020603050405020304" pitchFamily="18" charset="0"/>
                            </a:rPr>
                            <a:t> </a:t>
                          </a:r>
                          <a:endParaRPr lang="en-US" i="1" u="sng" dirty="0">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p:graphicFrame>
            <p:nvGraphicFramePr>
              <p:cNvPr id="6" name="Content Placeholder 5"/>
              <p:cNvGraphicFramePr>
                <a:graphicFrameLocks noGrp="1"/>
              </p:cNvGraphicFramePr>
              <p:nvPr>
                <p:ph idx="1"/>
                <p:extLst>
                  <p:ext uri="{D42A27DB-BD31-4B8C-83A1-F6EECF244321}">
                    <p14:modId xmlns:p14="http://schemas.microsoft.com/office/powerpoint/2010/main" val="2254400339"/>
                  </p:ext>
                </p:extLst>
              </p:nvPr>
            </p:nvGraphicFramePr>
            <p:xfrm>
              <a:off x="857637" y="1017849"/>
              <a:ext cx="7428732" cy="5532819"/>
            </p:xfrm>
            <a:graphic>
              <a:graphicData uri="http://schemas.openxmlformats.org/drawingml/2006/table">
                <a:tbl>
                  <a:tblPr firstRow="1" bandRow="1">
                    <a:tableStyleId>{2D5ABB26-0587-4C30-8999-92F81FD0307C}</a:tableStyleId>
                  </a:tblPr>
                  <a:tblGrid>
                    <a:gridCol w="1653665">
                      <a:extLst>
                        <a:ext uri="{9D8B030D-6E8A-4147-A177-3AD203B41FA5}">
                          <a16:colId xmlns:a16="http://schemas.microsoft.com/office/drawing/2014/main" xmlns="" xmlns:a14="http://schemas.microsoft.com/office/drawing/2010/main" val="20000"/>
                        </a:ext>
                      </a:extLst>
                    </a:gridCol>
                    <a:gridCol w="3014403">
                      <a:extLst>
                        <a:ext uri="{9D8B030D-6E8A-4147-A177-3AD203B41FA5}">
                          <a16:colId xmlns:a16="http://schemas.microsoft.com/office/drawing/2014/main" xmlns="" xmlns:a14="http://schemas.microsoft.com/office/drawing/2010/main" val="20001"/>
                        </a:ext>
                      </a:extLst>
                    </a:gridCol>
                    <a:gridCol w="2760664">
                      <a:extLst>
                        <a:ext uri="{9D8B030D-6E8A-4147-A177-3AD203B41FA5}">
                          <a16:colId xmlns:a16="http://schemas.microsoft.com/office/drawing/2014/main" xmlns="" xmlns:a14="http://schemas.microsoft.com/office/drawing/2010/main" val="20002"/>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0"/>
                      </a:ext>
                    </a:extLst>
                  </a:tr>
                  <a:tr h="5161979">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ID3</a:t>
                          </a:r>
                          <a:endParaRPr lang="en-US" b="1"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55061" t="-7792" r="-91903" b="-1889"/>
                          </a:stretch>
                        </a:blipFill>
                      </a:tcPr>
                    </a:tc>
                    <a:tc>
                      <a:txBody>
                        <a:bodyPr/>
                        <a:lstStyle/>
                        <a:p>
                          <a:endParaRPr lang="en-US"/>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69095" t="-7792" r="-221" b="-1889"/>
                          </a:stretch>
                        </a:blipFill>
                      </a:tcPr>
                    </a:tc>
                    <a:extLst>
                      <a:ext uri="{0D108BD9-81ED-4DB2-BD59-A6C34878D82A}">
                        <a16:rowId xmlns:a16="http://schemas.microsoft.com/office/drawing/2014/main" xmlns="" xmlns:a14="http://schemas.microsoft.com/office/drawing/2010/main" val="10001"/>
                      </a:ext>
                    </a:extLst>
                  </a:tr>
                </a:tbl>
              </a:graphicData>
            </a:graphic>
          </p:graphicFrame>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88</a:t>
            </a:fld>
            <a:endParaRPr lang="en-IN" dirty="0">
              <a:solidFill>
                <a:srgbClr val="04617B">
                  <a:shade val="90000"/>
                </a:srgbClr>
              </a:solidFill>
            </a:endParaRPr>
          </a:p>
        </p:txBody>
      </p:sp>
    </p:spTree>
    <p:extLst>
      <p:ext uri="{BB962C8B-B14F-4D97-AF65-F5344CB8AC3E}">
        <p14:creationId xmlns:p14="http://schemas.microsoft.com/office/powerpoint/2010/main" val="19730081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3" name="Slide Number Placeholder 2"/>
          <p:cNvSpPr>
            <a:spLocks noGrp="1"/>
          </p:cNvSpPr>
          <p:nvPr>
            <p:ph type="sldNum" sz="quarter" idx="12"/>
          </p:nvPr>
        </p:nvSpPr>
        <p:spPr/>
        <p:txBody>
          <a:bodyPr/>
          <a:lstStyle/>
          <a:p>
            <a:fld id="{E2D238DB-7230-45D0-89A2-1890D4DEDBDF}" type="slidenum">
              <a:rPr lang="en-IN" smtClean="0">
                <a:solidFill>
                  <a:srgbClr val="04617B">
                    <a:shade val="90000"/>
                  </a:srgbClr>
                </a:solidFill>
              </a:rPr>
              <a:pPr/>
              <a:t>89</a:t>
            </a:fld>
            <a:endParaRPr lang="en-IN">
              <a:solidFill>
                <a:srgbClr val="04617B">
                  <a:shade val="90000"/>
                </a:srgbClr>
              </a:solidFill>
            </a:endParaRPr>
          </a:p>
        </p:txBody>
      </p:sp>
      <mc:AlternateContent xmlns:mc="http://schemas.openxmlformats.org/markup-compatibility/2006" xmlns:a14="http://schemas.microsoft.com/office/drawing/2010/main">
        <mc:Choice Requires="a14">
          <p:graphicFrame>
            <p:nvGraphicFramePr>
              <p:cNvPr id="4" name="Content Placeholder 5"/>
              <p:cNvGraphicFramePr>
                <a:graphicFrameLocks/>
              </p:cNvGraphicFramePr>
              <p:nvPr>
                <p:extLst>
                  <p:ext uri="{D42A27DB-BD31-4B8C-83A1-F6EECF244321}">
                    <p14:modId xmlns:p14="http://schemas.microsoft.com/office/powerpoint/2010/main" val="2055642272"/>
                  </p:ext>
                </p:extLst>
              </p:nvPr>
            </p:nvGraphicFramePr>
            <p:xfrm>
              <a:off x="705395" y="1043104"/>
              <a:ext cx="7428732" cy="4916632"/>
            </p:xfrm>
            <a:graphic>
              <a:graphicData uri="http://schemas.openxmlformats.org/drawingml/2006/table">
                <a:tbl>
                  <a:tblPr firstRow="1" bandRow="1">
                    <a:tableStyleId>{2D5ABB26-0587-4C30-8999-92F81FD0307C}</a:tableStyleId>
                  </a:tblPr>
                  <a:tblGrid>
                    <a:gridCol w="1501228">
                      <a:extLst>
                        <a:ext uri="{9D8B030D-6E8A-4147-A177-3AD203B41FA5}">
                          <a16:colId xmlns:a16="http://schemas.microsoft.com/office/drawing/2014/main" xmlns="" val="20000"/>
                        </a:ext>
                      </a:extLst>
                    </a:gridCol>
                    <a:gridCol w="3166840">
                      <a:extLst>
                        <a:ext uri="{9D8B030D-6E8A-4147-A177-3AD203B41FA5}">
                          <a16:colId xmlns:a16="http://schemas.microsoft.com/office/drawing/2014/main" xmlns="" val="20001"/>
                        </a:ext>
                      </a:extLst>
                    </a:gridCol>
                    <a:gridCol w="2760664">
                      <a:extLst>
                        <a:ext uri="{9D8B030D-6E8A-4147-A177-3AD203B41FA5}">
                          <a16:colId xmlns:a16="http://schemas.microsoft.com/office/drawing/2014/main" xmlns="" val="20002"/>
                        </a:ext>
                      </a:extLst>
                    </a:gridCol>
                  </a:tblGrid>
                  <a:tr h="416844">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4499788">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CART</a:t>
                          </a:r>
                          <a:endParaRPr lang="en-US" b="1"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b="1" u="none" dirty="0" smtClean="0">
                              <a:solidFill>
                                <a:srgbClr val="0B5ED7"/>
                              </a:solidFill>
                              <a:latin typeface="Times New Roman" panose="02020603050405020304" pitchFamily="18" charset="0"/>
                              <a:cs typeface="Times New Roman" panose="02020603050405020304" pitchFamily="18" charset="0"/>
                            </a:rPr>
                            <a:t>Gini Index</a:t>
                          </a:r>
                        </a:p>
                        <a:p>
                          <a:pPr marL="0" indent="0">
                            <a:buFont typeface="Arial" panose="020B0604020202020204" pitchFamily="34" charset="0"/>
                            <a:buNone/>
                          </a:pPr>
                          <a14:m>
                            <m:oMath xmlns:m="http://schemas.openxmlformats.org/officeDocument/2006/math">
                              <m:r>
                                <a:rPr lang="en-US" i="1" u="none" dirty="0" smtClean="0">
                                  <a:latin typeface="Cambria Math" panose="02040503050406030204" pitchFamily="18" charset="0"/>
                                  <a:ea typeface="Cambria Math" panose="02040503050406030204" pitchFamily="18" charset="0"/>
                                </a:rPr>
                                <m:t>𝛾</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𝐺</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 </m:t>
                              </m:r>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𝐺</m:t>
                                  </m:r>
                                </m:e>
                                <m:sub>
                                  <m:r>
                                    <a:rPr lang="en-US" b="0" i="1" u="none" smtClean="0">
                                      <a:latin typeface="Cambria Math" panose="02040503050406030204" pitchFamily="18" charset="0"/>
                                      <a:ea typeface="Cambria Math" panose="02040503050406030204" pitchFamily="18" charset="0"/>
                                    </a:rPr>
                                    <m:t>𝐴</m:t>
                                  </m:r>
                                </m:sub>
                              </m:sSub>
                            </m:oMath>
                          </a14:m>
                          <a:r>
                            <a:rPr lang="en-US" u="none" dirty="0" smtClean="0">
                              <a:latin typeface="Times New Roman" panose="02020603050405020304" pitchFamily="18" charset="0"/>
                              <a:cs typeface="Times New Roman" panose="02020603050405020304" pitchFamily="18" charset="0"/>
                            </a:rPr>
                            <a:t>(D)</a:t>
                          </a:r>
                        </a:p>
                        <a:p>
                          <a:pPr marL="0" indent="0">
                            <a:buFont typeface="Arial" panose="020B0604020202020204" pitchFamily="34" charset="0"/>
                            <a:buNone/>
                          </a:pPr>
                          <a:r>
                            <a:rPr lang="en-US" u="none" dirty="0" smtClean="0">
                              <a:latin typeface="Times New Roman" panose="02020603050405020304" pitchFamily="18" charset="0"/>
                              <a:cs typeface="Times New Roman" panose="02020603050405020304" pitchFamily="18" charset="0"/>
                            </a:rPr>
                            <a:t>where</a:t>
                          </a:r>
                        </a:p>
                        <a:p>
                          <a:pPr marL="0" indent="0" algn="just">
                            <a:buFont typeface="Arial" panose="020B0604020202020204" pitchFamily="34" charset="0"/>
                            <a:buNone/>
                          </a:pPr>
                          <a14:m>
                            <m:oMath xmlns:m="http://schemas.openxmlformats.org/officeDocument/2006/math">
                              <m:r>
                                <a:rPr lang="en-US" b="0" i="1" u="none" smtClean="0">
                                  <a:latin typeface="Cambria Math" panose="02040503050406030204" pitchFamily="18" charset="0"/>
                                  <a:ea typeface="Cambria Math" panose="02040503050406030204" pitchFamily="18" charset="0"/>
                                </a:rPr>
                                <m:t>𝐺</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𝐷</m:t>
                                  </m:r>
                                </m:e>
                              </m:d>
                            </m:oMath>
                          </a14:m>
                          <a:r>
                            <a:rPr lang="en-US" u="none" dirty="0" smtClean="0">
                              <a:latin typeface="Times New Roman" panose="02020603050405020304" pitchFamily="18" charset="0"/>
                              <a:cs typeface="Times New Roman" panose="02020603050405020304" pitchFamily="18" charset="0"/>
                            </a:rPr>
                            <a:t> = </a:t>
                          </a:r>
                          <a:r>
                            <a:rPr lang="en-US" u="none" dirty="0" err="1" smtClean="0">
                              <a:latin typeface="Times New Roman" panose="02020603050405020304" pitchFamily="18" charset="0"/>
                              <a:cs typeface="Times New Roman" panose="02020603050405020304" pitchFamily="18" charset="0"/>
                            </a:rPr>
                            <a:t>Gini</a:t>
                          </a:r>
                          <a:r>
                            <a:rPr lang="en-US" u="none" dirty="0" smtClean="0">
                              <a:latin typeface="Times New Roman" panose="02020603050405020304" pitchFamily="18" charset="0"/>
                              <a:cs typeface="Times New Roman" panose="02020603050405020304" pitchFamily="18" charset="0"/>
                            </a:rPr>
                            <a:t> index (a measure of impurity) </a:t>
                          </a:r>
                        </a:p>
                        <a:p>
                          <a:pPr marL="0" indent="0" algn="just">
                            <a:buFont typeface="Arial" panose="020B0604020202020204" pitchFamily="34" charset="0"/>
                            <a:buNone/>
                          </a:pPr>
                          <a:r>
                            <a:rPr lang="en-US" u="none" dirty="0" smtClean="0">
                              <a:latin typeface="Times New Roman" panose="02020603050405020304" pitchFamily="18" charset="0"/>
                              <a:cs typeface="Times New Roman" panose="02020603050405020304" pitchFamily="18" charset="0"/>
                            </a:rPr>
                            <a:t>               = </a:t>
                          </a:r>
                          <a14:m>
                            <m:oMath xmlns:m="http://schemas.openxmlformats.org/officeDocument/2006/math">
                              <m:r>
                                <a:rPr lang="en-US" b="0" i="0" u="none" smtClean="0">
                                  <a:latin typeface="Cambria Math" panose="02040503050406030204" pitchFamily="18" charset="0"/>
                                  <a:ea typeface="Cambria Math" panose="02040503050406030204" pitchFamily="18" charset="0"/>
                                </a:rPr>
                                <m:t>1</m:t>
                              </m:r>
                              <m:r>
                                <a:rPr lang="en-US" i="1" u="none" smtClean="0">
                                  <a:latin typeface="Cambria Math" panose="02040503050406030204" pitchFamily="18" charset="0"/>
                                  <a:ea typeface="Cambria Math" panose="02040503050406030204" pitchFamily="18" charset="0"/>
                                </a:rPr>
                                <m:t>−</m:t>
                              </m:r>
                              <m:nary>
                                <m:naryPr>
                                  <m:chr m:val="∑"/>
                                  <m:ctrlPr>
                                    <a:rPr lang="en-US" i="1" u="none" smtClean="0">
                                      <a:latin typeface="Cambria Math"/>
                                    </a:rPr>
                                  </m:ctrlPr>
                                </m:naryPr>
                                <m:sub>
                                  <m:r>
                                    <m:rPr>
                                      <m:brk m:alnAt="23"/>
                                    </m:rPr>
                                    <a:rPr lang="en-US" b="0" i="1" u="none" smtClean="0">
                                      <a:latin typeface="Cambria Math" panose="02040503050406030204" pitchFamily="18" charset="0"/>
                                    </a:rPr>
                                    <m:t>𝑖</m:t>
                                  </m:r>
                                  <m:r>
                                    <a:rPr lang="en-US" b="0" i="1" u="none" smtClean="0">
                                      <a:latin typeface="Cambria Math" panose="02040503050406030204" pitchFamily="18" charset="0"/>
                                    </a:rPr>
                                    <m:t>=1</m:t>
                                  </m:r>
                                </m:sub>
                                <m:sup>
                                  <m:r>
                                    <a:rPr lang="en-US" b="0" i="1" u="none" smtClean="0">
                                      <a:latin typeface="Cambria Math"/>
                                    </a:rPr>
                                    <m:t>𝑘</m:t>
                                  </m:r>
                                </m:sup>
                                <m:e>
                                  <m:sSup>
                                    <m:sSupPr>
                                      <m:ctrlPr>
                                        <a:rPr lang="en-US" i="1" u="none" smtClean="0">
                                          <a:latin typeface="Cambria Math"/>
                                        </a:rPr>
                                      </m:ctrlPr>
                                    </m:sSupPr>
                                    <m:e>
                                      <m:sSub>
                                        <m:sSubPr>
                                          <m:ctrlPr>
                                            <a:rPr lang="en-US" i="1" u="none" smtClean="0">
                                              <a:latin typeface="Cambria Math"/>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e>
                                    <m:sup>
                                      <m:r>
                                        <a:rPr lang="en-US" b="0" i="1" u="none" smtClean="0">
                                          <a:latin typeface="Cambria Math" panose="02040503050406030204" pitchFamily="18" charset="0"/>
                                        </a:rPr>
                                        <m:t>2</m:t>
                                      </m:r>
                                    </m:sup>
                                  </m:sSup>
                                </m:e>
                              </m:nary>
                            </m:oMath>
                          </a14:m>
                          <a:endParaRPr lang="en-US" u="none"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sz="800" u="none" dirty="0" smtClean="0">
                            <a:latin typeface="Times New Roman" panose="02020603050405020304" pitchFamily="18" charset="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none" dirty="0" smtClean="0">
                              <a:latin typeface="Times New Roman" panose="02020603050405020304" pitchFamily="18" charset="0"/>
                              <a:cs typeface="Times New Roman" panose="02020603050405020304" pitchFamily="18" charset="0"/>
                            </a:rPr>
                            <a:t>Here, </a:t>
                          </a:r>
                          <a14:m>
                            <m:oMath xmlns:m="http://schemas.openxmlformats.org/officeDocument/2006/math">
                              <m:sSub>
                                <m:sSubPr>
                                  <m:ctrlPr>
                                    <a:rPr lang="en-US" i="1" u="none" smtClean="0">
                                      <a:latin typeface="Cambria Math"/>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oMath>
                          </a14:m>
                          <a:r>
                            <a:rPr lang="en-US" i="1" u="none"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i="1" u="none" smtClean="0">
                                      <a:latin typeface="Cambria Math"/>
                                    </a:rPr>
                                  </m:ctrlPr>
                                </m:fPr>
                                <m:num>
                                  <m:r>
                                    <a:rPr lang="en-US" b="0" i="1" u="none" smtClean="0">
                                      <a:latin typeface="Cambria Math" panose="02040503050406030204" pitchFamily="18" charset="0"/>
                                    </a:rPr>
                                    <m:t>|</m:t>
                                  </m:r>
                                  <m:sSub>
                                    <m:sSubPr>
                                      <m:ctrlPr>
                                        <a:rPr lang="en-US" b="0" i="1" u="none" smtClean="0">
                                          <a:latin typeface="Cambria Math"/>
                                        </a:rPr>
                                      </m:ctrlPr>
                                    </m:sSubPr>
                                    <m:e>
                                      <m:r>
                                        <a:rPr lang="en-US" b="0" i="1" u="none" smtClean="0">
                                          <a:latin typeface="Cambria Math" panose="02040503050406030204" pitchFamily="18" charset="0"/>
                                        </a:rPr>
                                        <m:t>𝐶</m:t>
                                      </m:r>
                                    </m:e>
                                    <m:sub>
                                      <m:r>
                                        <a:rPr lang="en-US" b="0" i="1" u="none" smtClean="0">
                                          <a:latin typeface="Cambria Math" panose="02040503050406030204" pitchFamily="18" charset="0"/>
                                        </a:rPr>
                                        <m:t>𝑖</m:t>
                                      </m:r>
                                      <m:r>
                                        <a:rPr lang="en-US" b="0" i="1" u="none" smtClean="0">
                                          <a:latin typeface="Cambria Math" panose="02040503050406030204" pitchFamily="18" charset="0"/>
                                        </a:rPr>
                                        <m:t>,</m:t>
                                      </m:r>
                                      <m:r>
                                        <a:rPr lang="en-US" b="0" i="1" u="none" smtClean="0">
                                          <a:latin typeface="Cambria Math" panose="02040503050406030204" pitchFamily="18" charset="0"/>
                                        </a:rPr>
                                        <m:t>𝐷</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oMath>
                          </a14:m>
                          <a:r>
                            <a:rPr lang="en-US" i="1" u="none" dirty="0" smtClean="0">
                              <a:latin typeface="Times New Roman" panose="02020603050405020304" pitchFamily="18" charset="0"/>
                              <a:cs typeface="Times New Roman" panose="02020603050405020304" pitchFamily="18" charset="0"/>
                            </a:rPr>
                            <a:t> </a:t>
                          </a:r>
                          <a:r>
                            <a:rPr lang="en-US" i="0" u="none" dirty="0" smtClean="0">
                              <a:latin typeface="Times New Roman" panose="02020603050405020304" pitchFamily="18" charset="0"/>
                              <a:cs typeface="Times New Roman" panose="02020603050405020304" pitchFamily="18" charset="0"/>
                            </a:rPr>
                            <a:t>and </a:t>
                          </a:r>
                          <a:r>
                            <a:rPr lang="en-US" i="1" u="none" dirty="0" smtClean="0">
                              <a:latin typeface="Times New Roman" panose="02020603050405020304" pitchFamily="18" charset="0"/>
                              <a:cs typeface="Times New Roman" panose="02020603050405020304" pitchFamily="18" charset="0"/>
                            </a:rPr>
                            <a:t>D </a:t>
                          </a:r>
                          <a:r>
                            <a:rPr lang="en-US" i="0" u="none" dirty="0" smtClean="0">
                              <a:latin typeface="Times New Roman" panose="02020603050405020304" pitchFamily="18" charset="0"/>
                              <a:cs typeface="Times New Roman" panose="02020603050405020304" pitchFamily="18" charset="0"/>
                            </a:rPr>
                            <a:t>is with  </a:t>
                          </a:r>
                          <a:r>
                            <a:rPr lang="en-US" i="1" u="none" dirty="0" smtClean="0">
                              <a:latin typeface="Times New Roman" panose="02020603050405020304" pitchFamily="18" charset="0"/>
                              <a:cs typeface="Times New Roman" panose="02020603050405020304" pitchFamily="18" charset="0"/>
                            </a:rPr>
                            <a:t>k </a:t>
                          </a:r>
                          <a:r>
                            <a:rPr lang="en-US" i="0" u="none" dirty="0" smtClean="0">
                              <a:latin typeface="Times New Roman" panose="02020603050405020304" pitchFamily="18" charset="0"/>
                              <a:cs typeface="Times New Roman" panose="02020603050405020304" pitchFamily="18" charset="0"/>
                            </a:rPr>
                            <a:t>number of</a:t>
                          </a:r>
                          <a:r>
                            <a:rPr lang="en-US" i="0" u="none" baseline="0" dirty="0" smtClean="0">
                              <a:latin typeface="Times New Roman" panose="02020603050405020304" pitchFamily="18" charset="0"/>
                              <a:cs typeface="Times New Roman" panose="02020603050405020304" pitchFamily="18" charset="0"/>
                            </a:rPr>
                            <a:t> classes </a:t>
                          </a:r>
                          <a14:m>
                            <m:oMath xmlns:m="http://schemas.openxmlformats.org/officeDocument/2006/math">
                              <m:r>
                                <m:rPr>
                                  <m:sty m:val="p"/>
                                </m:rPr>
                                <a:rPr lang="en-US" b="0" i="0" u="none" smtClean="0">
                                  <a:latin typeface="Cambria Math" panose="02040503050406030204" pitchFamily="18" charset="0"/>
                                  <a:ea typeface="Cambria Math" panose="02040503050406030204" pitchFamily="18" charset="0"/>
                                </a:rPr>
                                <m:t>and</m:t>
                              </m:r>
                            </m:oMath>
                          </a14:m>
                          <a:r>
                            <a:rPr lang="en-US" i="0" u="none" baseline="0" dirty="0" smtClean="0">
                              <a:latin typeface="Times New Roman" panose="02020603050405020304" pitchFamily="18" charset="0"/>
                              <a:cs typeface="Times New Roman" panose="02020603050405020304" pitchFamily="18" charset="0"/>
                            </a:rPr>
                            <a:t> </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u="none" baseline="0" dirty="0" smtClean="0">
                              <a:latin typeface="Times New Roman" panose="02020603050405020304" pitchFamily="18" charset="0"/>
                              <a:cs typeface="Times New Roman" panose="02020603050405020304" pitchFamily="18" charset="0"/>
                            </a:rPr>
                            <a:t> </a:t>
                          </a:r>
                          <a14:m>
                            <m:oMath xmlns:m="http://schemas.openxmlformats.org/officeDocument/2006/math">
                              <m:r>
                                <a:rPr lang="en-US" b="0" i="1" u="none" smtClean="0">
                                  <a:latin typeface="Cambria Math"/>
                                  <a:ea typeface="Cambria Math" panose="02040503050406030204" pitchFamily="18" charset="0"/>
                                </a:rPr>
                                <m:t> </m:t>
                              </m:r>
                            </m:oMath>
                          </a14:m>
                          <a:r>
                            <a:rPr lang="en-US" i="1" u="none" dirty="0" smtClean="0">
                              <a:latin typeface="Times New Roman" panose="02020603050405020304" pitchFamily="18" charset="0"/>
                              <a:cs typeface="Times New Roman" panose="02020603050405020304" pitchFamily="18" charset="0"/>
                            </a:rPr>
                            <a:t>G</a:t>
                          </a:r>
                          <a:r>
                            <a:rPr lang="en-US" i="1" u="none" baseline="-25000" dirty="0" smtClean="0">
                              <a:latin typeface="Times New Roman" panose="02020603050405020304" pitchFamily="18" charset="0"/>
                              <a:cs typeface="Times New Roman" panose="02020603050405020304" pitchFamily="18" charset="0"/>
                            </a:rPr>
                            <a:t>A</a:t>
                          </a:r>
                          <a:r>
                            <a:rPr lang="en-US" u="none" dirty="0" smtClean="0">
                              <a:latin typeface="Times New Roman" panose="02020603050405020304" pitchFamily="18" charset="0"/>
                              <a:cs typeface="Times New Roman" panose="02020603050405020304" pitchFamily="18" charset="0"/>
                            </a:rPr>
                            <a:t>(</a:t>
                          </a:r>
                          <a:r>
                            <a:rPr lang="en-US" i="1" u="none" dirty="0" smtClean="0">
                              <a:latin typeface="Times New Roman" panose="02020603050405020304" pitchFamily="18" charset="0"/>
                              <a:cs typeface="Times New Roman" panose="02020603050405020304" pitchFamily="18" charset="0"/>
                            </a:rPr>
                            <a:t>D</a:t>
                          </a:r>
                          <a:r>
                            <a:rPr lang="en-US" u="none"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i="1" u="none" smtClean="0">
                                      <a:latin typeface="Cambria Math"/>
                                    </a:rPr>
                                  </m:ctrlPr>
                                </m:fPr>
                                <m:num>
                                  <m:r>
                                    <a:rPr lang="en-US" b="0" i="1" u="none" smtClean="0">
                                      <a:latin typeface="Cambria Math" panose="02040503050406030204" pitchFamily="18" charset="0"/>
                                    </a:rPr>
                                    <m:t>|</m:t>
                                  </m:r>
                                  <m:sSub>
                                    <m:sSubPr>
                                      <m:ctrlPr>
                                        <a:rPr lang="en-US" b="0" i="1" u="none" smtClean="0">
                                          <a:latin typeface="Cambria Math"/>
                                        </a:rPr>
                                      </m:ctrlPr>
                                    </m:sSubPr>
                                    <m:e>
                                      <m:r>
                                        <a:rPr lang="en-US" b="0" i="1" u="none" smtClean="0">
                                          <a:latin typeface="Cambria Math" panose="02040503050406030204" pitchFamily="18" charset="0"/>
                                        </a:rPr>
                                        <m:t>𝐷</m:t>
                                      </m:r>
                                    </m:e>
                                    <m:sub>
                                      <m:r>
                                        <a:rPr lang="en-US" b="0" i="1" u="none" smtClean="0">
                                          <a:latin typeface="Cambria Math" panose="02040503050406030204" pitchFamily="18" charset="0"/>
                                        </a:rPr>
                                        <m:t>1</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r>
                                <a:rPr lang="en-US" b="0" i="1" u="none" smtClean="0">
                                  <a:latin typeface="Cambria Math" panose="02040503050406030204" pitchFamily="18" charset="0"/>
                                  <a:ea typeface="Cambria Math" panose="02040503050406030204" pitchFamily="18" charset="0"/>
                                </a:rPr>
                                <m:t>𝐺</m:t>
                              </m:r>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1</m:t>
                                  </m:r>
                                </m:sub>
                              </m:sSub>
                            </m:oMath>
                          </a14:m>
                          <a:r>
                            <a:rPr lang="en-US" i="0" u="none"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i="1" u="none" smtClean="0">
                                      <a:latin typeface="Cambria Math"/>
                                    </a:rPr>
                                  </m:ctrlPr>
                                </m:fPr>
                                <m:num>
                                  <m:r>
                                    <a:rPr lang="en-US" b="0" i="1" u="none" smtClean="0">
                                      <a:latin typeface="Cambria Math" panose="02040503050406030204" pitchFamily="18" charset="0"/>
                                    </a:rPr>
                                    <m:t>|</m:t>
                                  </m:r>
                                  <m:sSub>
                                    <m:sSubPr>
                                      <m:ctrlPr>
                                        <a:rPr lang="en-US" b="0" i="1" u="none" smtClean="0">
                                          <a:latin typeface="Cambria Math"/>
                                        </a:rPr>
                                      </m:ctrlPr>
                                    </m:sSubPr>
                                    <m:e>
                                      <m:r>
                                        <a:rPr lang="en-US" b="0" i="1" u="none" smtClean="0">
                                          <a:latin typeface="Cambria Math" panose="02040503050406030204" pitchFamily="18" charset="0"/>
                                        </a:rPr>
                                        <m:t>𝐷</m:t>
                                      </m:r>
                                    </m:e>
                                    <m:sub>
                                      <m:r>
                                        <a:rPr lang="en-US" b="0" i="1" u="none" smtClean="0">
                                          <a:latin typeface="Cambria Math" panose="02040503050406030204" pitchFamily="18" charset="0"/>
                                        </a:rPr>
                                        <m:t>2</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r>
                                <a:rPr lang="en-US" b="0" i="1" u="none" smtClean="0">
                                  <a:latin typeface="Cambria Math" panose="02040503050406030204" pitchFamily="18" charset="0"/>
                                  <a:ea typeface="Cambria Math" panose="02040503050406030204" pitchFamily="18" charset="0"/>
                                </a:rPr>
                                <m:t>𝐺</m:t>
                              </m:r>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2</m:t>
                                  </m:r>
                                </m:sub>
                              </m:sSub>
                            </m:oMath>
                          </a14:m>
                          <a:r>
                            <a:rPr lang="en-US" i="0" u="none" dirty="0" smtClean="0">
                              <a:latin typeface="Times New Roman" panose="02020603050405020304" pitchFamily="18" charset="0"/>
                              <a:cs typeface="Times New Roman" panose="02020603050405020304" pitchFamily="18" charset="0"/>
                            </a:rPr>
                            <a:t>), </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u="none" dirty="0" smtClean="0">
                              <a:latin typeface="Times New Roman" panose="02020603050405020304" pitchFamily="18" charset="0"/>
                              <a:cs typeface="Times New Roman" panose="02020603050405020304" pitchFamily="18" charset="0"/>
                            </a:rPr>
                            <a:t>when</a:t>
                          </a:r>
                          <a:r>
                            <a:rPr lang="en-US" i="0" u="none" baseline="0" dirty="0" smtClean="0">
                              <a:latin typeface="Times New Roman" panose="02020603050405020304" pitchFamily="18" charset="0"/>
                              <a:cs typeface="Times New Roman" panose="02020603050405020304" pitchFamily="18" charset="0"/>
                            </a:rPr>
                            <a:t> </a:t>
                          </a:r>
                          <a:r>
                            <a:rPr lang="en-US" i="1" u="none" baseline="0" dirty="0" smtClean="0">
                              <a:latin typeface="Times New Roman" panose="02020603050405020304" pitchFamily="18" charset="0"/>
                              <a:cs typeface="Times New Roman" panose="02020603050405020304" pitchFamily="18" charset="0"/>
                            </a:rPr>
                            <a:t>D </a:t>
                          </a:r>
                          <a:r>
                            <a:rPr lang="en-US" i="0" u="none" baseline="0" dirty="0" smtClean="0">
                              <a:latin typeface="Times New Roman" panose="02020603050405020304" pitchFamily="18" charset="0"/>
                              <a:cs typeface="Times New Roman" panose="02020603050405020304" pitchFamily="18" charset="0"/>
                            </a:rPr>
                            <a:t>is partitioned into two data sets </a:t>
                          </a:r>
                          <a14:m>
                            <m:oMath xmlns:m="http://schemas.openxmlformats.org/officeDocument/2006/math">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1</m:t>
                                  </m:r>
                                </m:sub>
                              </m:sSub>
                            </m:oMath>
                          </a14:m>
                          <a:r>
                            <a:rPr lang="en-US" i="0" u="none" baseline="0" dirty="0" smtClean="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2</m:t>
                                  </m:r>
                                </m:sub>
                              </m:sSub>
                            </m:oMath>
                          </a14:m>
                          <a:r>
                            <a:rPr lang="en-US" i="1" u="none" dirty="0" smtClean="0">
                              <a:latin typeface="Times New Roman" panose="02020603050405020304" pitchFamily="18" charset="0"/>
                              <a:cs typeface="Times New Roman" panose="02020603050405020304" pitchFamily="18" charset="0"/>
                            </a:rPr>
                            <a:t> </a:t>
                          </a:r>
                          <a:r>
                            <a:rPr lang="en-US" i="0" u="none" dirty="0" smtClean="0">
                              <a:latin typeface="Times New Roman" panose="02020603050405020304" pitchFamily="18" charset="0"/>
                              <a:cs typeface="Times New Roman" panose="02020603050405020304" pitchFamily="18" charset="0"/>
                            </a:rPr>
                            <a:t>based on some values of attribute </a:t>
                          </a:r>
                          <a:r>
                            <a:rPr lang="en-US" i="1" u="none" dirty="0" smtClean="0">
                              <a:latin typeface="Times New Roman" panose="02020603050405020304" pitchFamily="18" charset="0"/>
                              <a:cs typeface="Times New Roman" panose="02020603050405020304" pitchFamily="18" charset="0"/>
                            </a:rPr>
                            <a:t>A</a:t>
                          </a:r>
                          <a:r>
                            <a:rPr lang="en-US" i="0" u="none" dirty="0" smtClean="0">
                              <a:latin typeface="Times New Roman" panose="02020603050405020304" pitchFamily="18" charset="0"/>
                              <a:cs typeface="Times New Roman" panose="02020603050405020304" pitchFamily="18" charset="0"/>
                            </a:rPr>
                            <a:t>. </a:t>
                          </a: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algorithm</a:t>
                          </a:r>
                          <a:r>
                            <a:rPr lang="en-US" baseline="0" dirty="0" smtClean="0">
                              <a:latin typeface="Times New Roman" panose="02020603050405020304" pitchFamily="18" charset="0"/>
                              <a:cs typeface="Times New Roman" panose="02020603050405020304" pitchFamily="18" charset="0"/>
                            </a:rPr>
                            <a:t> calculates all binary partitions for all possible values of attribute </a:t>
                          </a:r>
                          <a:r>
                            <a:rPr lang="en-US" i="1" baseline="0" dirty="0" smtClean="0">
                              <a:latin typeface="Times New Roman" panose="02020603050405020304" pitchFamily="18" charset="0"/>
                              <a:cs typeface="Times New Roman" panose="02020603050405020304" pitchFamily="18" charset="0"/>
                            </a:rPr>
                            <a:t>A</a:t>
                          </a:r>
                          <a:r>
                            <a:rPr lang="en-US" baseline="0" dirty="0" smtClean="0">
                              <a:latin typeface="Times New Roman" panose="02020603050405020304" pitchFamily="18" charset="0"/>
                              <a:cs typeface="Times New Roman" panose="02020603050405020304" pitchFamily="18" charset="0"/>
                            </a:rPr>
                            <a:t> and choose that binary partition which has the </a:t>
                          </a:r>
                          <a:r>
                            <a:rPr lang="en-US" b="1" i="0" baseline="0" dirty="0" smtClean="0">
                              <a:solidFill>
                                <a:srgbClr val="0B5ED7"/>
                              </a:solidFill>
                              <a:latin typeface="Times New Roman" panose="02020603050405020304" pitchFamily="18" charset="0"/>
                              <a:cs typeface="Times New Roman" panose="02020603050405020304" pitchFamily="18" charset="0"/>
                            </a:rPr>
                            <a:t>maximum </a:t>
                          </a:r>
                          <a14:m>
                            <m:oMath xmlns:m="http://schemas.openxmlformats.org/officeDocument/2006/math">
                              <m:r>
                                <a:rPr lang="en-US" i="1" u="none" dirty="0" smtClean="0">
                                  <a:latin typeface="Cambria Math" panose="02040503050406030204" pitchFamily="18" charset="0"/>
                                  <a:ea typeface="Cambria Math" panose="02040503050406030204" pitchFamily="18" charset="0"/>
                                </a:rPr>
                                <m:t>𝛾</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m:t>
                              </m:r>
                            </m:oMath>
                          </a14:m>
                          <a:endParaRPr lang="en-US" i="1" u="sng"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i="1" u="sng"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u="none" dirty="0" smtClean="0">
                              <a:latin typeface="Times New Roman" panose="02020603050405020304" pitchFamily="18" charset="0"/>
                              <a:cs typeface="Times New Roman" panose="02020603050405020304" pitchFamily="18" charset="0"/>
                            </a:rPr>
                            <a:t>The algorithm is </a:t>
                          </a:r>
                          <a:r>
                            <a:rPr lang="en-US" i="0" u="none" dirty="0" smtClean="0">
                              <a:solidFill>
                                <a:srgbClr val="0B5ED7"/>
                              </a:solidFill>
                              <a:latin typeface="Times New Roman" panose="02020603050405020304" pitchFamily="18" charset="0"/>
                              <a:cs typeface="Times New Roman" panose="02020603050405020304" pitchFamily="18" charset="0"/>
                            </a:rPr>
                            <a:t>computationally</a:t>
                          </a:r>
                          <a:r>
                            <a:rPr lang="en-US" i="0" u="none" baseline="0" dirty="0" smtClean="0">
                              <a:solidFill>
                                <a:srgbClr val="0B5ED7"/>
                              </a:solidFill>
                              <a:latin typeface="Times New Roman" panose="02020603050405020304" pitchFamily="18" charset="0"/>
                              <a:cs typeface="Times New Roman" panose="02020603050405020304" pitchFamily="18" charset="0"/>
                            </a:rPr>
                            <a:t> very expensive </a:t>
                          </a:r>
                          <a:r>
                            <a:rPr lang="en-US" i="0" u="none" baseline="0" dirty="0" smtClean="0">
                              <a:latin typeface="Times New Roman" panose="02020603050405020304" pitchFamily="18" charset="0"/>
                              <a:cs typeface="Times New Roman" panose="02020603050405020304" pitchFamily="18" charset="0"/>
                            </a:rPr>
                            <a:t>when the attribute </a:t>
                          </a:r>
                          <a:r>
                            <a:rPr lang="en-US" i="1" u="none" baseline="0" dirty="0" smtClean="0">
                              <a:latin typeface="Times New Roman" panose="02020603050405020304" pitchFamily="18" charset="0"/>
                              <a:cs typeface="Times New Roman" panose="02020603050405020304" pitchFamily="18" charset="0"/>
                            </a:rPr>
                            <a:t>A</a:t>
                          </a:r>
                          <a:r>
                            <a:rPr lang="en-US" i="0" u="none" baseline="0" dirty="0" smtClean="0">
                              <a:latin typeface="Times New Roman" panose="02020603050405020304" pitchFamily="18" charset="0"/>
                              <a:cs typeface="Times New Roman" panose="02020603050405020304" pitchFamily="18" charset="0"/>
                            </a:rPr>
                            <a:t> has a large number of values.</a:t>
                          </a:r>
                          <a:endParaRPr lang="en-US" i="0" u="none" dirty="0">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xmlns="">
          <p:graphicFrame>
            <p:nvGraphicFramePr>
              <p:cNvPr id="4" name="Content Placeholder 5"/>
              <p:cNvGraphicFramePr>
                <a:graphicFrameLocks/>
              </p:cNvGraphicFramePr>
              <p:nvPr>
                <p:extLst>
                  <p:ext uri="{D42A27DB-BD31-4B8C-83A1-F6EECF244321}">
                    <p14:modId xmlns:p14="http://schemas.microsoft.com/office/powerpoint/2010/main" val="473835192"/>
                  </p:ext>
                </p:extLst>
              </p:nvPr>
            </p:nvGraphicFramePr>
            <p:xfrm>
              <a:off x="722172" y="1043104"/>
              <a:ext cx="7605423" cy="4916632"/>
            </p:xfrm>
            <a:graphic>
              <a:graphicData uri="http://schemas.openxmlformats.org/drawingml/2006/table">
                <a:tbl>
                  <a:tblPr firstRow="1" bandRow="1">
                    <a:tableStyleId>{2D5ABB26-0587-4C30-8999-92F81FD0307C}</a:tableStyleId>
                  </a:tblPr>
                  <a:tblGrid>
                    <a:gridCol w="1536934">
                      <a:extLst>
                        <a:ext uri="{9D8B030D-6E8A-4147-A177-3AD203B41FA5}">
                          <a16:colId xmlns:a16="http://schemas.microsoft.com/office/drawing/2014/main" xmlns="" xmlns:a14="http://schemas.microsoft.com/office/drawing/2010/main" val="20000"/>
                        </a:ext>
                      </a:extLst>
                    </a:gridCol>
                    <a:gridCol w="3242163">
                      <a:extLst>
                        <a:ext uri="{9D8B030D-6E8A-4147-A177-3AD203B41FA5}">
                          <a16:colId xmlns:a16="http://schemas.microsoft.com/office/drawing/2014/main" xmlns="" xmlns:a14="http://schemas.microsoft.com/office/drawing/2010/main" val="20001"/>
                        </a:ext>
                      </a:extLst>
                    </a:gridCol>
                    <a:gridCol w="2826326">
                      <a:extLst>
                        <a:ext uri="{9D8B030D-6E8A-4147-A177-3AD203B41FA5}">
                          <a16:colId xmlns:a16="http://schemas.microsoft.com/office/drawing/2014/main" xmlns="" xmlns:a14="http://schemas.microsoft.com/office/drawing/2010/main" val="20002"/>
                        </a:ext>
                      </a:extLst>
                    </a:gridCol>
                  </a:tblGrid>
                  <a:tr h="416844">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0"/>
                      </a:ext>
                    </a:extLst>
                  </a:tr>
                  <a:tr h="4499788">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CART</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7368" t="-9878" r="-8740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68966" t="-9878" r="-216"/>
                          </a:stretch>
                        </a:blipFill>
                      </a:tcPr>
                    </a:tc>
                    <a:extLst>
                      <a:ext uri="{0D108BD9-81ED-4DB2-BD59-A6C34878D82A}">
                        <a16:rowId xmlns:a16="http://schemas.microsoft.com/office/drawing/2014/main" xmlns="" xmlns:a14="http://schemas.microsoft.com/office/drawing/2010/main" val="10001"/>
                      </a:ext>
                    </a:extLst>
                  </a:tr>
                </a:tbl>
              </a:graphicData>
            </a:graphic>
          </p:graphicFrame>
        </mc:Fallback>
      </mc:AlternateContent>
    </p:spTree>
    <p:extLst>
      <p:ext uri="{BB962C8B-B14F-4D97-AF65-F5344CB8AC3E}">
        <p14:creationId xmlns:p14="http://schemas.microsoft.com/office/powerpoint/2010/main" val="28933098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28600"/>
            <a:ext cx="7772400" cy="457200"/>
          </a:xfrm>
        </p:spPr>
        <p:txBody>
          <a:bodyPr>
            <a:normAutofit fontScale="90000"/>
          </a:bodyPr>
          <a:lstStyle/>
          <a:p>
            <a:r>
              <a:rPr lang="en-US" b="1" dirty="0" smtClean="0">
                <a:solidFill>
                  <a:srgbClr val="FF0000"/>
                </a:solidFill>
                <a:latin typeface="+mn-lt"/>
              </a:rPr>
              <a:t>Decision tree</a:t>
            </a:r>
            <a:br>
              <a:rPr lang="en-US" b="1" dirty="0" smtClean="0">
                <a:solidFill>
                  <a:srgbClr val="FF0000"/>
                </a:solidFill>
                <a:latin typeface="+mn-lt"/>
              </a:rPr>
            </a:br>
            <a:endParaRPr lang="en-US" b="1" dirty="0">
              <a:solidFill>
                <a:srgbClr val="FF0000"/>
              </a:solidFill>
              <a:latin typeface="+mn-lt"/>
            </a:endParaRPr>
          </a:p>
        </p:txBody>
      </p:sp>
      <p:sp>
        <p:nvSpPr>
          <p:cNvPr id="3" name="Subtitle 2"/>
          <p:cNvSpPr>
            <a:spLocks noGrp="1"/>
          </p:cNvSpPr>
          <p:nvPr>
            <p:ph type="subTitle" idx="1"/>
          </p:nvPr>
        </p:nvSpPr>
        <p:spPr>
          <a:xfrm>
            <a:off x="36095" y="533400"/>
            <a:ext cx="9144000" cy="5410200"/>
          </a:xfrm>
        </p:spPr>
        <p:txBody>
          <a:bodyPr>
            <a:noAutofit/>
          </a:bodyPr>
          <a:lstStyle/>
          <a:p>
            <a:pPr algn="just"/>
            <a:r>
              <a:rPr lang="en-US" dirty="0" smtClean="0">
                <a:solidFill>
                  <a:schemeClr val="tx1"/>
                </a:solidFill>
              </a:rPr>
              <a:t>A </a:t>
            </a:r>
            <a:r>
              <a:rPr lang="en-US" dirty="0">
                <a:solidFill>
                  <a:schemeClr val="tx1"/>
                </a:solidFill>
              </a:rPr>
              <a:t>decision tree reaches its decision by performing a sequence of tests</a:t>
            </a:r>
            <a:r>
              <a:rPr lang="en-US" dirty="0" smtClean="0">
                <a:solidFill>
                  <a:schemeClr val="tx1"/>
                </a:solidFill>
              </a:rPr>
              <a:t>.</a:t>
            </a:r>
          </a:p>
          <a:p>
            <a:pPr marL="1371600" lvl="2" indent="-457200" algn="just">
              <a:buFont typeface="Wingdings" pitchFamily="2" charset="2"/>
              <a:buChar char="v"/>
            </a:pPr>
            <a:r>
              <a:rPr lang="en-US" dirty="0" smtClean="0">
                <a:solidFill>
                  <a:schemeClr val="tx1"/>
                </a:solidFill>
              </a:rPr>
              <a:t>Tree </a:t>
            </a:r>
            <a:r>
              <a:rPr lang="en-US" dirty="0">
                <a:solidFill>
                  <a:schemeClr val="tx1"/>
                </a:solidFill>
              </a:rPr>
              <a:t>where the root and each internal node </a:t>
            </a:r>
            <a:r>
              <a:rPr lang="en-US" dirty="0" smtClean="0">
                <a:solidFill>
                  <a:schemeClr val="tx1"/>
                </a:solidFill>
              </a:rPr>
              <a:t>is labeled </a:t>
            </a:r>
            <a:r>
              <a:rPr lang="en-US" dirty="0">
                <a:solidFill>
                  <a:schemeClr val="tx1"/>
                </a:solidFill>
              </a:rPr>
              <a:t>with a question.</a:t>
            </a:r>
          </a:p>
          <a:p>
            <a:pPr marL="1371600" lvl="2" indent="-457200" algn="just">
              <a:buFont typeface="Wingdings" pitchFamily="2" charset="2"/>
              <a:buChar char="v"/>
            </a:pPr>
            <a:r>
              <a:rPr lang="en-US" dirty="0" smtClean="0">
                <a:solidFill>
                  <a:schemeClr val="tx1"/>
                </a:solidFill>
              </a:rPr>
              <a:t>The </a:t>
            </a:r>
            <a:r>
              <a:rPr lang="en-US" dirty="0">
                <a:solidFill>
                  <a:schemeClr val="tx1"/>
                </a:solidFill>
              </a:rPr>
              <a:t>arcs represent each possible answer to </a:t>
            </a:r>
            <a:r>
              <a:rPr lang="en-US" dirty="0" smtClean="0">
                <a:solidFill>
                  <a:schemeClr val="tx1"/>
                </a:solidFill>
              </a:rPr>
              <a:t>the associated </a:t>
            </a:r>
            <a:r>
              <a:rPr lang="en-US" dirty="0">
                <a:solidFill>
                  <a:schemeClr val="tx1"/>
                </a:solidFill>
              </a:rPr>
              <a:t>question.</a:t>
            </a:r>
          </a:p>
          <a:p>
            <a:pPr marL="1371600" lvl="2" indent="-457200" algn="just">
              <a:buFont typeface="Wingdings" pitchFamily="2" charset="2"/>
              <a:buChar char="v"/>
            </a:pPr>
            <a:r>
              <a:rPr lang="en-US" dirty="0" smtClean="0">
                <a:solidFill>
                  <a:schemeClr val="tx1"/>
                </a:solidFill>
              </a:rPr>
              <a:t> </a:t>
            </a:r>
            <a:r>
              <a:rPr lang="en-US" dirty="0">
                <a:solidFill>
                  <a:schemeClr val="tx1"/>
                </a:solidFill>
              </a:rPr>
              <a:t>Each leaf node represents a prediction of a </a:t>
            </a:r>
            <a:r>
              <a:rPr lang="en-US" dirty="0" smtClean="0">
                <a:solidFill>
                  <a:schemeClr val="tx1"/>
                </a:solidFill>
              </a:rPr>
              <a:t>solution to </a:t>
            </a:r>
            <a:r>
              <a:rPr lang="en-US" dirty="0">
                <a:solidFill>
                  <a:schemeClr val="tx1"/>
                </a:solidFill>
              </a:rPr>
              <a:t>the problem.</a:t>
            </a:r>
          </a:p>
          <a:p>
            <a:pPr marL="457200" indent="-457200" algn="just">
              <a:buFont typeface="Wingdings" pitchFamily="2" charset="2"/>
              <a:buChar char="q"/>
            </a:pPr>
            <a:r>
              <a:rPr lang="fr-FR" dirty="0" smtClean="0">
                <a:solidFill>
                  <a:schemeClr val="tx1"/>
                </a:solidFill>
              </a:rPr>
              <a:t> </a:t>
            </a:r>
            <a:r>
              <a:rPr lang="fr-FR" dirty="0" err="1" smtClean="0">
                <a:solidFill>
                  <a:schemeClr val="tx1"/>
                </a:solidFill>
              </a:rPr>
              <a:t>Populer</a:t>
            </a:r>
            <a:r>
              <a:rPr lang="fr-FR" dirty="0" smtClean="0">
                <a:solidFill>
                  <a:schemeClr val="tx1"/>
                </a:solidFill>
              </a:rPr>
              <a:t> </a:t>
            </a:r>
            <a:r>
              <a:rPr lang="fr-FR" dirty="0">
                <a:solidFill>
                  <a:schemeClr val="tx1"/>
                </a:solidFill>
              </a:rPr>
              <a:t>technique for classification; </a:t>
            </a:r>
            <a:r>
              <a:rPr lang="fr-FR" dirty="0" err="1">
                <a:solidFill>
                  <a:schemeClr val="tx1"/>
                </a:solidFill>
              </a:rPr>
              <a:t>Leaf</a:t>
            </a:r>
            <a:r>
              <a:rPr lang="fr-FR" dirty="0">
                <a:solidFill>
                  <a:schemeClr val="tx1"/>
                </a:solidFill>
              </a:rPr>
              <a:t> </a:t>
            </a:r>
            <a:r>
              <a:rPr lang="fr-FR" dirty="0" err="1" smtClean="0">
                <a:solidFill>
                  <a:schemeClr val="tx1"/>
                </a:solidFill>
              </a:rPr>
              <a:t>node</a:t>
            </a:r>
            <a:r>
              <a:rPr lang="fr-FR" dirty="0">
                <a:solidFill>
                  <a:schemeClr val="tx1"/>
                </a:solidFill>
              </a:rPr>
              <a:t> </a:t>
            </a:r>
            <a:r>
              <a:rPr lang="en-US" dirty="0" smtClean="0">
                <a:solidFill>
                  <a:schemeClr val="tx1"/>
                </a:solidFill>
              </a:rPr>
              <a:t>indicates </a:t>
            </a:r>
            <a:r>
              <a:rPr lang="en-US" dirty="0">
                <a:solidFill>
                  <a:schemeClr val="tx1"/>
                </a:solidFill>
              </a:rPr>
              <a:t>class to which the corresponding </a:t>
            </a:r>
            <a:r>
              <a:rPr lang="en-US" dirty="0" smtClean="0">
                <a:solidFill>
                  <a:schemeClr val="tx1"/>
                </a:solidFill>
              </a:rPr>
              <a:t>tuple belongs</a:t>
            </a:r>
            <a:r>
              <a:rPr lang="en-US" dirty="0">
                <a:solidFill>
                  <a:schemeClr val="tx1"/>
                </a:solidFill>
              </a:rPr>
              <a:t>.</a:t>
            </a:r>
            <a:r>
              <a:rPr lang="en-US" dirty="0" smtClean="0">
                <a:solidFill>
                  <a:schemeClr val="tx1"/>
                </a:solidFill>
              </a:rPr>
              <a:t> </a:t>
            </a:r>
          </a:p>
          <a:p>
            <a:pPr algn="just"/>
            <a:endParaRPr lang="en-US" dirty="0" smtClean="0">
              <a:solidFill>
                <a:schemeClr val="tx1"/>
              </a:solidFill>
            </a:endParaRPr>
          </a:p>
        </p:txBody>
      </p:sp>
    </p:spTree>
    <p:extLst>
      <p:ext uri="{BB962C8B-B14F-4D97-AF65-F5344CB8AC3E}">
        <p14:creationId xmlns:p14="http://schemas.microsoft.com/office/powerpoint/2010/main" val="393235496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3" name="Slide Number Placeholder 2"/>
          <p:cNvSpPr>
            <a:spLocks noGrp="1"/>
          </p:cNvSpPr>
          <p:nvPr>
            <p:ph type="sldNum" sz="quarter" idx="12"/>
          </p:nvPr>
        </p:nvSpPr>
        <p:spPr/>
        <p:txBody>
          <a:bodyPr/>
          <a:lstStyle/>
          <a:p>
            <a:fld id="{E2D238DB-7230-45D0-89A2-1890D4DEDBDF}" type="slidenum">
              <a:rPr lang="en-IN" smtClean="0">
                <a:solidFill>
                  <a:srgbClr val="04617B">
                    <a:shade val="90000"/>
                  </a:srgbClr>
                </a:solidFill>
              </a:rPr>
              <a:pPr/>
              <a:t>90</a:t>
            </a:fld>
            <a:endParaRPr lang="en-IN">
              <a:solidFill>
                <a:srgbClr val="04617B">
                  <a:shade val="90000"/>
                </a:srgbClr>
              </a:solidFill>
            </a:endParaRPr>
          </a:p>
        </p:txBody>
      </p:sp>
      <mc:AlternateContent xmlns:mc="http://schemas.openxmlformats.org/markup-compatibility/2006" xmlns:a14="http://schemas.microsoft.com/office/drawing/2010/main">
        <mc:Choice Requires="a14">
          <p:graphicFrame>
            <p:nvGraphicFramePr>
              <p:cNvPr id="4" name="Content Placeholder 5"/>
              <p:cNvGraphicFramePr>
                <a:graphicFrameLocks/>
              </p:cNvGraphicFramePr>
              <p:nvPr>
                <p:extLst>
                  <p:ext uri="{D42A27DB-BD31-4B8C-83A1-F6EECF244321}">
                    <p14:modId xmlns:p14="http://schemas.microsoft.com/office/powerpoint/2010/main" val="2125215735"/>
                  </p:ext>
                </p:extLst>
              </p:nvPr>
            </p:nvGraphicFramePr>
            <p:xfrm>
              <a:off x="796742" y="815478"/>
              <a:ext cx="7424358" cy="4316452"/>
            </p:xfrm>
            <a:graphic>
              <a:graphicData uri="http://schemas.openxmlformats.org/drawingml/2006/table">
                <a:tbl>
                  <a:tblPr firstRow="1" bandRow="1">
                    <a:tableStyleId>{2D5ABB26-0587-4C30-8999-92F81FD0307C}</a:tableStyleId>
                  </a:tblPr>
                  <a:tblGrid>
                    <a:gridCol w="1652691">
                      <a:extLst>
                        <a:ext uri="{9D8B030D-6E8A-4147-A177-3AD203B41FA5}">
                          <a16:colId xmlns:a16="http://schemas.microsoft.com/office/drawing/2014/main" xmlns="" val="20000"/>
                        </a:ext>
                      </a:extLst>
                    </a:gridCol>
                    <a:gridCol w="3012628">
                      <a:extLst>
                        <a:ext uri="{9D8B030D-6E8A-4147-A177-3AD203B41FA5}">
                          <a16:colId xmlns:a16="http://schemas.microsoft.com/office/drawing/2014/main" xmlns="" val="20001"/>
                        </a:ext>
                      </a:extLst>
                    </a:gridCol>
                    <a:gridCol w="2759039">
                      <a:extLst>
                        <a:ext uri="{9D8B030D-6E8A-4147-A177-3AD203B41FA5}">
                          <a16:colId xmlns:a16="http://schemas.microsoft.com/office/drawing/2014/main" xmlns="" val="20002"/>
                        </a:ext>
                      </a:extLst>
                    </a:gridCol>
                  </a:tblGrid>
                  <a:tr h="384532">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845325">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C4.5</a:t>
                          </a:r>
                          <a:endParaRPr lang="en-US" b="1" dirty="0">
                            <a:solidFill>
                              <a:srgbClr val="0B5ED7"/>
                            </a:solidFill>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b="1" u="none" dirty="0" smtClean="0">
                              <a:solidFill>
                                <a:srgbClr val="0B5ED7"/>
                              </a:solidFill>
                              <a:latin typeface="Times New Roman" panose="02020603050405020304" pitchFamily="18" charset="0"/>
                              <a:cs typeface="Times New Roman" panose="02020603050405020304" pitchFamily="18" charset="0"/>
                            </a:rPr>
                            <a:t>Gain Ratio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u="none" dirty="0" smtClean="0">
                                    <a:latin typeface="Cambria Math" panose="02040503050406030204" pitchFamily="18" charset="0"/>
                                    <a:ea typeface="Cambria Math" panose="02040503050406030204" pitchFamily="18" charset="0"/>
                                  </a:rPr>
                                  <m:t>𝛽</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m:t>
                                </m:r>
                                <m:f>
                                  <m:fPr>
                                    <m:ctrlPr>
                                      <a:rPr lang="en-US" b="0" i="1" u="none" smtClean="0">
                                        <a:latin typeface="Cambria Math"/>
                                        <a:ea typeface="Cambria Math" panose="02040503050406030204" pitchFamily="18" charset="0"/>
                                      </a:rPr>
                                    </m:ctrlPr>
                                  </m:fPr>
                                  <m:num>
                                    <m:r>
                                      <a:rPr lang="en-US" i="1" u="none" smtClean="0">
                                        <a:latin typeface="Cambria Math" panose="02040503050406030204" pitchFamily="18" charset="0"/>
                                        <a:ea typeface="Cambria Math" panose="02040503050406030204" pitchFamily="18" charset="0"/>
                                      </a:rPr>
                                      <m:t>𝛼</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num>
                                  <m:den>
                                    <m:sSubSup>
                                      <m:sSubSupPr>
                                        <m:ctrlPr>
                                          <a:rPr lang="en-US" i="1" smtClean="0">
                                            <a:solidFill>
                                              <a:schemeClr val="tx1"/>
                                            </a:solidFill>
                                            <a:latin typeface="Cambria Math"/>
                                            <a:cs typeface="Times New Roman" pitchFamily="18" charset="0"/>
                                          </a:rPr>
                                        </m:ctrlPr>
                                      </m:sSubSupPr>
                                      <m:e>
                                        <m:r>
                                          <a:rPr lang="en-US" i="1">
                                            <a:solidFill>
                                              <a:schemeClr val="tx1"/>
                                            </a:solidFill>
                                            <a:latin typeface="Cambria Math" panose="02040503050406030204" pitchFamily="18" charset="0"/>
                                            <a:cs typeface="Times New Roman" pitchFamily="18" charset="0"/>
                                          </a:rPr>
                                          <m:t>𝐸</m:t>
                                        </m:r>
                                      </m:e>
                                      <m:sub>
                                        <m:r>
                                          <a:rPr lang="en-US" i="1">
                                            <a:solidFill>
                                              <a:schemeClr val="tx1"/>
                                            </a:solidFill>
                                            <a:latin typeface="Cambria Math" panose="02040503050406030204" pitchFamily="18" charset="0"/>
                                            <a:cs typeface="Times New Roman" pitchFamily="18" charset="0"/>
                                          </a:rPr>
                                          <m:t>𝐴</m:t>
                                        </m:r>
                                      </m:sub>
                                      <m:sup>
                                        <m:r>
                                          <a:rPr lang="en-US" i="1">
                                            <a:solidFill>
                                              <a:schemeClr val="tx1"/>
                                            </a:solidFill>
                                            <a:latin typeface="Cambria Math" panose="02040503050406030204" pitchFamily="18" charset="0"/>
                                            <a:cs typeface="Times New Roman" pitchFamily="18" charset="0"/>
                                          </a:rPr>
                                          <m:t>∗</m:t>
                                        </m:r>
                                      </m:sup>
                                    </m:sSubSup>
                                    <m:r>
                                      <m:rPr>
                                        <m:nor/>
                                      </m:rPr>
                                      <a:rPr lang="en-IN" dirty="0">
                                        <a:solidFill>
                                          <a:schemeClr val="tx1"/>
                                        </a:solidFill>
                                        <a:latin typeface="Times New Roman" pitchFamily="18" charset="0"/>
                                        <a:cs typeface="Times New Roman" pitchFamily="18" charset="0"/>
                                      </a:rPr>
                                      <m:t>(</m:t>
                                    </m:r>
                                    <m:r>
                                      <m:rPr>
                                        <m:nor/>
                                      </m:rPr>
                                      <a:rPr lang="en-IN" dirty="0">
                                        <a:solidFill>
                                          <a:schemeClr val="tx1"/>
                                        </a:solidFill>
                                        <a:latin typeface="Times New Roman" pitchFamily="18" charset="0"/>
                                        <a:cs typeface="Times New Roman" pitchFamily="18" charset="0"/>
                                      </a:rPr>
                                      <m:t>D</m:t>
                                    </m:r>
                                    <m:r>
                                      <m:rPr>
                                        <m:nor/>
                                      </m:rPr>
                                      <a:rPr lang="en-IN" dirty="0" smtClean="0">
                                        <a:solidFill>
                                          <a:schemeClr val="tx1"/>
                                        </a:solidFill>
                                        <a:latin typeface="Times New Roman" pitchFamily="18" charset="0"/>
                                        <a:cs typeface="Times New Roman" pitchFamily="18" charset="0"/>
                                      </a:rPr>
                                      <m:t>)</m:t>
                                    </m:r>
                                  </m:den>
                                </m:f>
                              </m:oMath>
                            </m:oMathPara>
                          </a14:m>
                          <a:endParaRPr lang="en-US" u="none"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u="none" dirty="0" smtClean="0">
                              <a:latin typeface="Times New Roman" panose="02020603050405020304" pitchFamily="18" charset="0"/>
                              <a:cs typeface="Times New Roman" panose="02020603050405020304" pitchFamily="18" charset="0"/>
                            </a:rPr>
                            <a:t>where</a:t>
                          </a:r>
                        </a:p>
                        <a:p>
                          <a:pPr marL="0" indent="0">
                            <a:buFont typeface="Arial" panose="020B0604020202020204" pitchFamily="34" charset="0"/>
                            <a:buNone/>
                          </a:pPr>
                          <a14:m>
                            <m:oMath xmlns:m="http://schemas.openxmlformats.org/officeDocument/2006/math">
                              <m:r>
                                <a:rPr lang="en-US" i="1" u="none" smtClean="0">
                                  <a:latin typeface="Cambria Math" panose="02040503050406030204" pitchFamily="18" charset="0"/>
                                  <a:ea typeface="Cambria Math" panose="02040503050406030204" pitchFamily="18" charset="0"/>
                                </a:rPr>
                                <m:t>𝛼</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oMath>
                          </a14:m>
                          <a:r>
                            <a:rPr lang="en-US" u="none" dirty="0" smtClean="0">
                              <a:latin typeface="Times New Roman" panose="02020603050405020304" pitchFamily="18" charset="0"/>
                              <a:cs typeface="Times New Roman" panose="02020603050405020304" pitchFamily="18" charset="0"/>
                            </a:rPr>
                            <a:t> = Information gain of</a:t>
                          </a:r>
                          <a:r>
                            <a:rPr lang="en-US" u="none" baseline="0" dirty="0" smtClean="0">
                              <a:latin typeface="Times New Roman" panose="02020603050405020304" pitchFamily="18" charset="0"/>
                              <a:cs typeface="Times New Roman" panose="02020603050405020304" pitchFamily="18" charset="0"/>
                            </a:rPr>
                            <a:t> </a:t>
                          </a:r>
                          <a:r>
                            <a:rPr lang="en-US" i="1" u="none" baseline="0" dirty="0" smtClean="0">
                              <a:latin typeface="Times New Roman" panose="02020603050405020304" pitchFamily="18" charset="0"/>
                              <a:cs typeface="Times New Roman" panose="02020603050405020304" pitchFamily="18" charset="0"/>
                            </a:rPr>
                            <a:t>D </a:t>
                          </a:r>
                          <a:r>
                            <a:rPr lang="en-US" i="0" u="none" baseline="0" dirty="0" smtClean="0">
                              <a:latin typeface="Times New Roman" panose="02020603050405020304" pitchFamily="18" charset="0"/>
                              <a:cs typeface="Times New Roman" panose="02020603050405020304" pitchFamily="18" charset="0"/>
                            </a:rPr>
                            <a:t>(same as in ID3, and </a:t>
                          </a:r>
                        </a:p>
                        <a:p>
                          <a:pPr marL="0" indent="0">
                            <a:buFont typeface="Arial" panose="020B0604020202020204" pitchFamily="34" charset="0"/>
                            <a:buNone/>
                          </a:pPr>
                          <a14:m>
                            <m:oMath xmlns:m="http://schemas.openxmlformats.org/officeDocument/2006/math">
                              <m:sSubSup>
                                <m:sSubSupPr>
                                  <m:ctrlPr>
                                    <a:rPr lang="en-US" i="1" smtClean="0">
                                      <a:solidFill>
                                        <a:schemeClr val="tx1"/>
                                      </a:solidFill>
                                      <a:latin typeface="Cambria Math"/>
                                      <a:cs typeface="Times New Roman" pitchFamily="18" charset="0"/>
                                    </a:rPr>
                                  </m:ctrlPr>
                                </m:sSubSupPr>
                                <m:e>
                                  <m:r>
                                    <a:rPr lang="en-US" i="1">
                                      <a:solidFill>
                                        <a:schemeClr val="tx1"/>
                                      </a:solidFill>
                                      <a:latin typeface="Cambria Math" panose="02040503050406030204" pitchFamily="18" charset="0"/>
                                      <a:cs typeface="Times New Roman" pitchFamily="18" charset="0"/>
                                    </a:rPr>
                                    <m:t>𝐸</m:t>
                                  </m:r>
                                </m:e>
                                <m:sub>
                                  <m:r>
                                    <a:rPr lang="en-US" i="1">
                                      <a:solidFill>
                                        <a:schemeClr val="tx1"/>
                                      </a:solidFill>
                                      <a:latin typeface="Cambria Math" panose="02040503050406030204" pitchFamily="18" charset="0"/>
                                      <a:cs typeface="Times New Roman" pitchFamily="18" charset="0"/>
                                    </a:rPr>
                                    <m:t>𝐴</m:t>
                                  </m:r>
                                </m:sub>
                                <m:sup>
                                  <m:r>
                                    <a:rPr lang="en-US" i="1">
                                      <a:solidFill>
                                        <a:schemeClr val="tx1"/>
                                      </a:solidFill>
                                      <a:latin typeface="Cambria Math" panose="02040503050406030204" pitchFamily="18" charset="0"/>
                                      <a:cs typeface="Times New Roman" pitchFamily="18" charset="0"/>
                                    </a:rPr>
                                    <m:t>∗</m:t>
                                  </m:r>
                                </m:sup>
                              </m:sSubSup>
                              <m:r>
                                <m:rPr>
                                  <m:nor/>
                                </m:rPr>
                                <a:rPr lang="en-IN" dirty="0">
                                  <a:solidFill>
                                    <a:schemeClr val="tx1"/>
                                  </a:solidFill>
                                  <a:latin typeface="Times New Roman" pitchFamily="18" charset="0"/>
                                  <a:cs typeface="Times New Roman" pitchFamily="18" charset="0"/>
                                </a:rPr>
                                <m:t>(</m:t>
                              </m:r>
                              <m:r>
                                <m:rPr>
                                  <m:nor/>
                                </m:rPr>
                                <a:rPr lang="en-IN" dirty="0">
                                  <a:solidFill>
                                    <a:schemeClr val="tx1"/>
                                  </a:solidFill>
                                  <a:latin typeface="Times New Roman" pitchFamily="18" charset="0"/>
                                  <a:cs typeface="Times New Roman" pitchFamily="18" charset="0"/>
                                </a:rPr>
                                <m:t>D</m:t>
                              </m:r>
                              <m:r>
                                <m:rPr>
                                  <m:nor/>
                                </m:rPr>
                                <a:rPr lang="en-IN" dirty="0" smtClean="0">
                                  <a:solidFill>
                                    <a:schemeClr val="tx1"/>
                                  </a:solidFill>
                                  <a:latin typeface="Times New Roman" pitchFamily="18" charset="0"/>
                                  <a:cs typeface="Times New Roman" pitchFamily="18" charset="0"/>
                                </a:rPr>
                                <m:t>)</m:t>
                              </m:r>
                            </m:oMath>
                          </a14:m>
                          <a:r>
                            <a:rPr lang="en-US" i="1" u="none" dirty="0" smtClean="0">
                              <a:latin typeface="Times New Roman" panose="02020603050405020304" pitchFamily="18" charset="0"/>
                              <a:cs typeface="Times New Roman" panose="02020603050405020304" pitchFamily="18" charset="0"/>
                            </a:rPr>
                            <a:t> =</a:t>
                          </a:r>
                          <a:r>
                            <a:rPr lang="en-US" i="1" u="none" baseline="0" dirty="0" smtClean="0">
                              <a:latin typeface="Times New Roman" panose="02020603050405020304" pitchFamily="18" charset="0"/>
                              <a:cs typeface="Times New Roman" panose="02020603050405020304" pitchFamily="18" charset="0"/>
                            </a:rPr>
                            <a:t> </a:t>
                          </a:r>
                          <a:r>
                            <a:rPr lang="en-US" i="0" u="none" baseline="0" dirty="0" smtClean="0">
                              <a:latin typeface="Times New Roman" panose="02020603050405020304" pitchFamily="18" charset="0"/>
                              <a:cs typeface="Times New Roman" panose="02020603050405020304" pitchFamily="18" charset="0"/>
                            </a:rPr>
                            <a:t>splitting information</a:t>
                          </a:r>
                        </a:p>
                        <a:p>
                          <a:pPr marL="0" indent="0">
                            <a:buFont typeface="Arial" panose="020B0604020202020204" pitchFamily="34" charset="0"/>
                            <a:buNone/>
                          </a:pPr>
                          <a:r>
                            <a:rPr lang="en-US" i="0" u="none" baseline="0"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u="none" smtClean="0">
                                  <a:latin typeface="Cambria Math" panose="02040503050406030204" pitchFamily="18" charset="0"/>
                                  <a:ea typeface="Cambria Math" panose="02040503050406030204" pitchFamily="18" charset="0"/>
                                </a:rPr>
                                <m:t>−</m:t>
                              </m:r>
                              <m:nary>
                                <m:naryPr>
                                  <m:chr m:val="∑"/>
                                  <m:ctrlPr>
                                    <a:rPr lang="en-US" i="1" u="none" smtClean="0">
                                      <a:latin typeface="Cambria Math"/>
                                    </a:rPr>
                                  </m:ctrlPr>
                                </m:naryPr>
                                <m:sub>
                                  <m:r>
                                    <m:rPr>
                                      <m:brk m:alnAt="23"/>
                                    </m:rPr>
                                    <a:rPr lang="en-US" b="0" i="1" u="none" smtClean="0">
                                      <a:latin typeface="Cambria Math" panose="02040503050406030204" pitchFamily="18" charset="0"/>
                                    </a:rPr>
                                    <m:t>𝑗</m:t>
                                  </m:r>
                                  <m:r>
                                    <a:rPr lang="en-US" b="0" i="1" u="none" smtClean="0">
                                      <a:latin typeface="Cambria Math" panose="02040503050406030204" pitchFamily="18" charset="0"/>
                                    </a:rPr>
                                    <m:t>=1</m:t>
                                  </m:r>
                                </m:sub>
                                <m:sup>
                                  <m:r>
                                    <a:rPr lang="en-US" b="0" i="1" u="none" smtClean="0">
                                      <a:latin typeface="Cambria Math"/>
                                    </a:rPr>
                                    <m:t>𝑚</m:t>
                                  </m:r>
                                </m:sup>
                                <m:e>
                                  <m:f>
                                    <m:fPr>
                                      <m:ctrlPr>
                                        <a:rPr lang="en-US" i="1" u="none" smtClean="0">
                                          <a:latin typeface="Cambria Math"/>
                                        </a:rPr>
                                      </m:ctrlPr>
                                    </m:fPr>
                                    <m:num>
                                      <m:r>
                                        <a:rPr lang="en-US" b="0" i="1" u="none" smtClean="0">
                                          <a:latin typeface="Cambria Math" panose="02040503050406030204" pitchFamily="18" charset="0"/>
                                        </a:rPr>
                                        <m:t>|</m:t>
                                      </m:r>
                                      <m:sSub>
                                        <m:sSubPr>
                                          <m:ctrlPr>
                                            <a:rPr lang="en-US" b="0" i="1" u="none" smtClean="0">
                                              <a:latin typeface="Cambria Math"/>
                                            </a:rPr>
                                          </m:ctrlPr>
                                        </m:sSubPr>
                                        <m:e>
                                          <m:r>
                                            <a:rPr lang="en-US" b="0" i="1" u="none" smtClean="0">
                                              <a:latin typeface="Cambria Math" panose="02040503050406030204" pitchFamily="18" charset="0"/>
                                            </a:rPr>
                                            <m:t>𝐷</m:t>
                                          </m:r>
                                        </m:e>
                                        <m:sub>
                                          <m:r>
                                            <a:rPr lang="en-US" b="0" i="1" u="none" smtClean="0">
                                              <a:latin typeface="Cambria Math" panose="02040503050406030204" pitchFamily="18" charset="0"/>
                                            </a:rPr>
                                            <m:t>𝑗</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e>
                              </m:nary>
                              <m:sSub>
                                <m:sSubPr>
                                  <m:ctrlPr>
                                    <a:rPr lang="en-US" sz="1800" i="1" smtClean="0">
                                      <a:latin typeface="Cambria Math"/>
                                      <a:cs typeface="Times New Roman" pitchFamily="18" charset="0"/>
                                    </a:rPr>
                                  </m:ctrlPr>
                                </m:sSubPr>
                                <m:e>
                                  <m:r>
                                    <a:rPr lang="en-US" sz="1800">
                                      <a:latin typeface="Cambria Math" panose="02040503050406030204" pitchFamily="18" charset="0"/>
                                      <a:cs typeface="Times New Roman" pitchFamily="18" charset="0"/>
                                    </a:rPr>
                                    <m:t>𝑙𝑜𝑔</m:t>
                                  </m:r>
                                </m:e>
                                <m:sub>
                                  <m:r>
                                    <a:rPr lang="en-US" sz="1800">
                                      <a:latin typeface="Cambria Math" panose="02040503050406030204" pitchFamily="18" charset="0"/>
                                      <a:cs typeface="Times New Roman" pitchFamily="18" charset="0"/>
                                    </a:rPr>
                                    <m:t>2</m:t>
                                  </m:r>
                                </m:sub>
                              </m:sSub>
                              <m:f>
                                <m:fPr>
                                  <m:ctrlPr>
                                    <a:rPr lang="en-US" sz="1800" i="1">
                                      <a:latin typeface="Cambria Math"/>
                                      <a:cs typeface="Times New Roman" pitchFamily="18" charset="0"/>
                                    </a:rPr>
                                  </m:ctrlPr>
                                </m:fPr>
                                <m:num>
                                  <m:r>
                                    <a:rPr lang="en-US" sz="1800" b="0" i="1" smtClean="0">
                                      <a:latin typeface="Cambria Math" panose="02040503050406030204" pitchFamily="18" charset="0"/>
                                      <a:cs typeface="Times New Roman" pitchFamily="18" charset="0"/>
                                    </a:rPr>
                                    <m:t>|</m:t>
                                  </m:r>
                                  <m:sSub>
                                    <m:sSubPr>
                                      <m:ctrlPr>
                                        <a:rPr lang="en-US" sz="1800" i="1">
                                          <a:latin typeface="Cambria Math"/>
                                          <a:cs typeface="Times New Roman" pitchFamily="18" charset="0"/>
                                        </a:rPr>
                                      </m:ctrlPr>
                                    </m:sSubPr>
                                    <m:e>
                                      <m:r>
                                        <a:rPr lang="en-US" sz="1800" b="0" i="1" smtClean="0">
                                          <a:latin typeface="Cambria Math" panose="02040503050406030204" pitchFamily="18" charset="0"/>
                                          <a:cs typeface="Times New Roman" pitchFamily="18" charset="0"/>
                                        </a:rPr>
                                        <m:t>𝐷</m:t>
                                      </m:r>
                                    </m:e>
                                    <m:sub>
                                      <m:r>
                                        <a:rPr lang="en-US" sz="1800">
                                          <a:latin typeface="Cambria Math" panose="02040503050406030204" pitchFamily="18" charset="0"/>
                                          <a:cs typeface="Times New Roman" pitchFamily="18" charset="0"/>
                                        </a:rPr>
                                        <m:t>𝑗</m:t>
                                      </m:r>
                                    </m:sub>
                                  </m:sSub>
                                  <m:r>
                                    <a:rPr lang="en-US" sz="1800" b="0" i="1" smtClean="0">
                                      <a:latin typeface="Cambria Math" panose="02040503050406030204" pitchFamily="18" charset="0"/>
                                      <a:cs typeface="Times New Roman" pitchFamily="18" charset="0"/>
                                    </a:rPr>
                                    <m:t>|</m:t>
                                  </m:r>
                                </m:num>
                                <m:den>
                                  <m:r>
                                    <a:rPr lang="en-US" sz="1800">
                                      <a:latin typeface="Cambria Math" panose="02040503050406030204" pitchFamily="18" charset="0"/>
                                      <a:cs typeface="Times New Roman" pitchFamily="18" charset="0"/>
                                    </a:rPr>
                                    <m:t>|</m:t>
                                  </m:r>
                                  <m:r>
                                    <a:rPr lang="en-US" sz="1800">
                                      <a:latin typeface="Cambria Math" panose="02040503050406030204" pitchFamily="18" charset="0"/>
                                      <a:cs typeface="Times New Roman" pitchFamily="18" charset="0"/>
                                    </a:rPr>
                                    <m:t>𝐷</m:t>
                                  </m:r>
                                  <m:r>
                                    <a:rPr lang="en-US" sz="1800">
                                      <a:latin typeface="Cambria Math" panose="02040503050406030204" pitchFamily="18" charset="0"/>
                                      <a:cs typeface="Times New Roman" pitchFamily="18" charset="0"/>
                                    </a:rPr>
                                    <m:t>|</m:t>
                                  </m:r>
                                </m:den>
                              </m:f>
                            </m:oMath>
                          </a14:m>
                          <a:endParaRPr lang="en-US" u="none" dirty="0" smtClean="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none" dirty="0" smtClean="0">
                              <a:latin typeface="Times New Roman" panose="02020603050405020304" pitchFamily="18" charset="0"/>
                              <a:cs typeface="Times New Roman" panose="02020603050405020304" pitchFamily="18" charset="0"/>
                            </a:rPr>
                            <a:t>when </a:t>
                          </a:r>
                          <a:r>
                            <a:rPr lang="en-US" i="1" u="none" dirty="0" smtClean="0">
                              <a:latin typeface="Times New Roman" panose="02020603050405020304" pitchFamily="18" charset="0"/>
                              <a:cs typeface="Times New Roman" panose="02020603050405020304" pitchFamily="18" charset="0"/>
                            </a:rPr>
                            <a:t>D </a:t>
                          </a:r>
                          <a:r>
                            <a:rPr lang="en-US" i="0" u="none" dirty="0" smtClean="0">
                              <a:latin typeface="Times New Roman" panose="02020603050405020304" pitchFamily="18" charset="0"/>
                              <a:cs typeface="Times New Roman" panose="02020603050405020304" pitchFamily="18" charset="0"/>
                            </a:rPr>
                            <a:t> is partitioned into </a:t>
                          </a:r>
                          <a14:m>
                            <m:oMath xmlns:m="http://schemas.openxmlformats.org/officeDocument/2006/math">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1</m:t>
                                  </m:r>
                                </m:sub>
                              </m:sSub>
                            </m:oMath>
                          </a14:m>
                          <a:r>
                            <a:rPr lang="en-US" i="1" u="none"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2</m:t>
                                  </m:r>
                                </m:sub>
                              </m:sSub>
                            </m:oMath>
                          </a14:m>
                          <a:r>
                            <a:rPr lang="en-US" i="1" u="none" dirty="0" smtClean="0">
                              <a:latin typeface="Times New Roman" panose="02020603050405020304" pitchFamily="18" charset="0"/>
                              <a:cs typeface="Times New Roman" panose="02020603050405020304" pitchFamily="18" charset="0"/>
                            </a:rPr>
                            <a:t>, … , </a:t>
                          </a:r>
                          <a14:m>
                            <m:oMath xmlns:m="http://schemas.openxmlformats.org/officeDocument/2006/math">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a:ea typeface="Cambria Math" panose="02040503050406030204" pitchFamily="18" charset="0"/>
                                    </a:rPr>
                                    <m:t>𝑚</m:t>
                                  </m:r>
                                </m:sub>
                              </m:sSub>
                            </m:oMath>
                          </a14:m>
                          <a:r>
                            <a:rPr lang="en-US" i="1" u="none" dirty="0" smtClean="0">
                              <a:latin typeface="Times New Roman" panose="02020603050405020304" pitchFamily="18" charset="0"/>
                              <a:cs typeface="Times New Roman" panose="02020603050405020304" pitchFamily="18" charset="0"/>
                            </a:rPr>
                            <a:t> </a:t>
                          </a:r>
                          <a:r>
                            <a:rPr lang="en-US" i="0" u="none" dirty="0" smtClean="0">
                              <a:latin typeface="Times New Roman" panose="02020603050405020304" pitchFamily="18" charset="0"/>
                              <a:cs typeface="Times New Roman" panose="02020603050405020304" pitchFamily="18" charset="0"/>
                            </a:rPr>
                            <a:t>partitions corresponding to </a:t>
                          </a:r>
                          <a:r>
                            <a:rPr lang="en-US" i="1" u="none" dirty="0" smtClean="0">
                              <a:latin typeface="Times New Roman" panose="02020603050405020304" pitchFamily="18" charset="0"/>
                              <a:cs typeface="Times New Roman" panose="02020603050405020304" pitchFamily="18" charset="0"/>
                            </a:rPr>
                            <a:t>m </a:t>
                          </a:r>
                          <a:r>
                            <a:rPr lang="en-US" i="0" u="none" dirty="0" smtClean="0">
                              <a:latin typeface="Times New Roman" panose="02020603050405020304" pitchFamily="18" charset="0"/>
                              <a:cs typeface="Times New Roman" panose="02020603050405020304" pitchFamily="18" charset="0"/>
                            </a:rPr>
                            <a:t>distinct attribute values of </a:t>
                          </a:r>
                          <a:r>
                            <a:rPr lang="en-US" i="1" u="none" dirty="0" smtClean="0">
                              <a:latin typeface="Times New Roman" panose="02020603050405020304" pitchFamily="18" charset="0"/>
                              <a:cs typeface="Times New Roman" panose="02020603050405020304" pitchFamily="18" charset="0"/>
                            </a:rPr>
                            <a:t>A.</a:t>
                          </a:r>
                          <a:endParaRPr lang="en-US" i="0" u="none" dirty="0" smtClean="0">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attribute </a:t>
                          </a:r>
                          <a:r>
                            <a:rPr lang="en-US" i="1" dirty="0" smtClean="0">
                              <a:latin typeface="Times New Roman" panose="02020603050405020304" pitchFamily="18" charset="0"/>
                              <a:cs typeface="Times New Roman" panose="02020603050405020304" pitchFamily="18" charset="0"/>
                            </a:rPr>
                            <a:t>A</a:t>
                          </a:r>
                          <a:r>
                            <a:rPr lang="en-US" dirty="0" smtClean="0">
                              <a:latin typeface="Times New Roman" panose="02020603050405020304" pitchFamily="18" charset="0"/>
                              <a:cs typeface="Times New Roman" panose="02020603050405020304" pitchFamily="18" charset="0"/>
                            </a:rPr>
                            <a:t> with </a:t>
                          </a:r>
                          <a:r>
                            <a:rPr lang="en-US" b="1" dirty="0" smtClean="0">
                              <a:solidFill>
                                <a:srgbClr val="0B5ED7"/>
                              </a:solidFill>
                              <a:latin typeface="Times New Roman" panose="02020603050405020304" pitchFamily="18" charset="0"/>
                              <a:cs typeface="Times New Roman" panose="02020603050405020304" pitchFamily="18" charset="0"/>
                            </a:rPr>
                            <a:t>maximum</a:t>
                          </a:r>
                          <a:r>
                            <a:rPr lang="en-US" dirty="0" smtClean="0">
                              <a:latin typeface="Times New Roman" panose="02020603050405020304" pitchFamily="18" charset="0"/>
                              <a:cs typeface="Times New Roman" panose="02020603050405020304" pitchFamily="18" charset="0"/>
                            </a:rPr>
                            <a:t> value of </a:t>
                          </a:r>
                          <a14:m>
                            <m:oMath xmlns:m="http://schemas.openxmlformats.org/officeDocument/2006/math">
                              <m:r>
                                <a:rPr lang="en-US" i="1" u="none" dirty="0" smtClean="0">
                                  <a:latin typeface="Cambria Math" panose="02040503050406030204" pitchFamily="18" charset="0"/>
                                  <a:ea typeface="Cambria Math" panose="02040503050406030204" pitchFamily="18" charset="0"/>
                                </a:rPr>
                                <m:t>𝛽</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oMath>
                          </a14:m>
                          <a:r>
                            <a:rPr lang="en-US" i="0" u="none" dirty="0" smtClean="0">
                              <a:latin typeface="Times New Roman" panose="02020603050405020304" pitchFamily="18" charset="0"/>
                              <a:cs typeface="Times New Roman" panose="02020603050405020304" pitchFamily="18" charset="0"/>
                            </a:rPr>
                            <a:t> is selected for splitting.</a:t>
                          </a:r>
                        </a:p>
                        <a:p>
                          <a:pPr marL="285750" indent="-285750" algn="just">
                            <a:buFont typeface="Arial" panose="020B0604020202020204" pitchFamily="34" charset="0"/>
                            <a:buChar char="•"/>
                          </a:pPr>
                          <a:endParaRPr lang="en-US" i="0" u="none"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u="none" dirty="0" smtClean="0">
                              <a:latin typeface="Times New Roman" panose="02020603050405020304" pitchFamily="18" charset="0"/>
                              <a:cs typeface="Times New Roman" panose="02020603050405020304" pitchFamily="18" charset="0"/>
                            </a:rPr>
                            <a:t>Splitting information is a kind of normalization,</a:t>
                          </a:r>
                          <a:r>
                            <a:rPr lang="en-US" i="0" u="none" baseline="0" dirty="0" smtClean="0">
                              <a:latin typeface="Times New Roman" panose="02020603050405020304" pitchFamily="18" charset="0"/>
                              <a:cs typeface="Times New Roman" panose="02020603050405020304" pitchFamily="18" charset="0"/>
                            </a:rPr>
                            <a:t> so that it can check the biasness of information gain towards the choosing attributes with a large number of distinct values.</a:t>
                          </a:r>
                        </a:p>
                        <a:p>
                          <a:pPr marL="285750" indent="-285750" algn="just">
                            <a:buFont typeface="Arial" panose="020B0604020202020204" pitchFamily="34" charset="0"/>
                            <a:buChar char="•"/>
                          </a:pPr>
                          <a:endParaRPr lang="en-US" i="0" u="none" dirty="0">
                            <a:latin typeface="Times New Roman" panose="02020603050405020304" pitchFamily="18" charset="0"/>
                            <a:cs typeface="Times New Roman" panose="02020603050405020304" pitchFamily="18" charset="0"/>
                          </a:endParaRPr>
                        </a:p>
                      </a:txBody>
                      <a:tcPr marL="89316" marR="89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xmlns="">
          <p:graphicFrame>
            <p:nvGraphicFramePr>
              <p:cNvPr id="4" name="Content Placeholder 5"/>
              <p:cNvGraphicFramePr>
                <a:graphicFrameLocks/>
              </p:cNvGraphicFramePr>
              <p:nvPr>
                <p:extLst>
                  <p:ext uri="{D42A27DB-BD31-4B8C-83A1-F6EECF244321}">
                    <p14:modId xmlns:p14="http://schemas.microsoft.com/office/powerpoint/2010/main" val="2451979750"/>
                  </p:ext>
                </p:extLst>
              </p:nvPr>
            </p:nvGraphicFramePr>
            <p:xfrm>
              <a:off x="815692" y="815478"/>
              <a:ext cx="7600945" cy="4316452"/>
            </p:xfrm>
            <a:graphic>
              <a:graphicData uri="http://schemas.openxmlformats.org/drawingml/2006/table">
                <a:tbl>
                  <a:tblPr firstRow="1" bandRow="1">
                    <a:tableStyleId>{2D5ABB26-0587-4C30-8999-92F81FD0307C}</a:tableStyleId>
                  </a:tblPr>
                  <a:tblGrid>
                    <a:gridCol w="1692000">
                      <a:extLst>
                        <a:ext uri="{9D8B030D-6E8A-4147-A177-3AD203B41FA5}">
                          <a16:colId xmlns:a16="http://schemas.microsoft.com/office/drawing/2014/main" xmlns="" xmlns:a14="http://schemas.microsoft.com/office/drawing/2010/main" val="20000"/>
                        </a:ext>
                      </a:extLst>
                    </a:gridCol>
                    <a:gridCol w="3084283">
                      <a:extLst>
                        <a:ext uri="{9D8B030D-6E8A-4147-A177-3AD203B41FA5}">
                          <a16:colId xmlns:a16="http://schemas.microsoft.com/office/drawing/2014/main" xmlns="" xmlns:a14="http://schemas.microsoft.com/office/drawing/2010/main" val="20001"/>
                        </a:ext>
                      </a:extLst>
                    </a:gridCol>
                    <a:gridCol w="2824662">
                      <a:extLst>
                        <a:ext uri="{9D8B030D-6E8A-4147-A177-3AD203B41FA5}">
                          <a16:colId xmlns:a16="http://schemas.microsoft.com/office/drawing/2014/main" xmlns="" xmlns:a14="http://schemas.microsoft.com/office/drawing/2010/main" val="20002"/>
                        </a:ext>
                      </a:extLst>
                    </a:gridCol>
                  </a:tblGrid>
                  <a:tr h="384532">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0"/>
                      </a:ext>
                    </a:extLst>
                  </a:tr>
                  <a:tr h="3931920">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C4.5</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55138" t="-10543" r="-9150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69546" t="-10543"/>
                          </a:stretch>
                        </a:blipFill>
                      </a:tcPr>
                    </a:tc>
                    <a:extLst>
                      <a:ext uri="{0D108BD9-81ED-4DB2-BD59-A6C34878D82A}">
                        <a16:rowId xmlns:a16="http://schemas.microsoft.com/office/drawing/2014/main" xmlns="" xmlns:a14="http://schemas.microsoft.com/office/drawing/2010/main" val="10001"/>
                      </a:ext>
                    </a:extLst>
                  </a:tr>
                </a:tbl>
              </a:graphicData>
            </a:graphic>
          </p:graphicFrame>
        </mc:Fallback>
      </mc:AlternateContent>
      <p:sp>
        <p:nvSpPr>
          <p:cNvPr id="7" name="Content Placeholder 2"/>
          <p:cNvSpPr txBox="1">
            <a:spLocks/>
          </p:cNvSpPr>
          <p:nvPr/>
        </p:nvSpPr>
        <p:spPr>
          <a:xfrm>
            <a:off x="756557" y="5432122"/>
            <a:ext cx="7549244" cy="1046018"/>
          </a:xfrm>
          <a:prstGeom prst="rect">
            <a:avLst/>
          </a:prstGeom>
        </p:spPr>
        <p:txBody>
          <a:bodyPr>
            <a:no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667512" lvl="2" indent="0">
              <a:buNone/>
            </a:pPr>
            <a:r>
              <a:rPr lang="en-US" sz="2000" dirty="0">
                <a:solidFill>
                  <a:srgbClr val="0B5ED7"/>
                </a:solidFill>
                <a:latin typeface="Times New Roman" panose="02020603050405020304" pitchFamily="18" charset="0"/>
                <a:cs typeface="Times New Roman" panose="02020603050405020304" pitchFamily="18" charset="0"/>
              </a:rPr>
              <a:t>In addition to </a:t>
            </a:r>
            <a:r>
              <a:rPr lang="en-US" sz="2000" dirty="0" smtClean="0">
                <a:solidFill>
                  <a:srgbClr val="0B5ED7"/>
                </a:solidFill>
                <a:latin typeface="Times New Roman" panose="02020603050405020304" pitchFamily="18" charset="0"/>
                <a:cs typeface="Times New Roman" panose="02020603050405020304" pitchFamily="18" charset="0"/>
              </a:rPr>
              <a:t>this, we also highlight </a:t>
            </a:r>
            <a:r>
              <a:rPr lang="en-US" sz="2000" dirty="0">
                <a:solidFill>
                  <a:srgbClr val="0B5ED7"/>
                </a:solidFill>
                <a:latin typeface="Times New Roman" panose="02020603050405020304" pitchFamily="18" charset="0"/>
                <a:cs typeface="Times New Roman" panose="02020603050405020304" pitchFamily="18" charset="0"/>
              </a:rPr>
              <a:t>few important characteristics of decision tree induction algorithms in the following.</a:t>
            </a:r>
          </a:p>
          <a:p>
            <a:pPr marL="667512" lvl="2" indent="0" algn="just">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574108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4" y="139850"/>
            <a:ext cx="8229600" cy="1043492"/>
          </a:xfrm>
        </p:spPr>
        <p:txBody>
          <a:bodyPr>
            <a:noAutofit/>
          </a:bodyPr>
          <a:lstStyle/>
          <a:p>
            <a:pPr algn="just"/>
            <a:r>
              <a:rPr lang="en-US" sz="3600" dirty="0" smtClean="0">
                <a:solidFill>
                  <a:srgbClr val="A50021"/>
                </a:solidFill>
                <a:latin typeface="Times New Roman" pitchFamily="18" charset="0"/>
                <a:cs typeface="Times New Roman" pitchFamily="18" charset="0"/>
              </a:rPr>
              <a:t>Notes on Decision </a:t>
            </a:r>
            <a:r>
              <a:rPr lang="en-US" sz="3600" dirty="0">
                <a:solidFill>
                  <a:srgbClr val="A50021"/>
                </a:solidFill>
                <a:latin typeface="Times New Roman" pitchFamily="18" charset="0"/>
                <a:cs typeface="Times New Roman" pitchFamily="18" charset="0"/>
              </a:rPr>
              <a:t>Tree Induction algorithms</a:t>
            </a:r>
          </a:p>
        </p:txBody>
      </p:sp>
      <p:sp>
        <p:nvSpPr>
          <p:cNvPr id="3" name="Content Placeholder 2"/>
          <p:cNvSpPr>
            <a:spLocks noGrp="1"/>
          </p:cNvSpPr>
          <p:nvPr>
            <p:ph idx="1"/>
          </p:nvPr>
        </p:nvSpPr>
        <p:spPr>
          <a:xfrm>
            <a:off x="457204" y="1387737"/>
            <a:ext cx="8229600" cy="5335793"/>
          </a:xfrm>
        </p:spPr>
        <p:txBody>
          <a:bodyPr>
            <a:normAutofit fontScale="92500" lnSpcReduction="20000"/>
          </a:bodyPr>
          <a:lstStyle/>
          <a:p>
            <a:pPr marL="342900" indent="-342900" algn="just">
              <a:buFont typeface="+mj-lt"/>
              <a:buAutoNum type="arabicPeriod"/>
            </a:pPr>
            <a:r>
              <a:rPr lang="en-US" sz="2000" b="1" dirty="0">
                <a:solidFill>
                  <a:srgbClr val="0B5ED7"/>
                </a:solidFill>
                <a:latin typeface="Times New Roman" panose="02020603050405020304" pitchFamily="18" charset="0"/>
                <a:cs typeface="Times New Roman" panose="02020603050405020304" pitchFamily="18" charset="0"/>
              </a:rPr>
              <a:t>Optimal Decision T</a:t>
            </a:r>
            <a:r>
              <a:rPr lang="en-US" sz="2000" b="1" dirty="0" smtClean="0">
                <a:solidFill>
                  <a:srgbClr val="0B5ED7"/>
                </a:solidFill>
                <a:latin typeface="Times New Roman" panose="02020603050405020304" pitchFamily="18" charset="0"/>
                <a:cs typeface="Times New Roman" panose="02020603050405020304" pitchFamily="18" charset="0"/>
              </a:rPr>
              <a:t>ree: </a:t>
            </a:r>
            <a:r>
              <a:rPr lang="en-US" sz="2000" dirty="0" smtClean="0">
                <a:latin typeface="Times New Roman" panose="02020603050405020304" pitchFamily="18" charset="0"/>
                <a:cs typeface="Times New Roman" panose="02020603050405020304" pitchFamily="18" charset="0"/>
              </a:rPr>
              <a:t>Finding an optimal decision tree is an NP-complete problem. Hence, decision tree induction algorithms </a:t>
            </a:r>
            <a:r>
              <a:rPr lang="en-US" sz="2000" dirty="0" smtClean="0">
                <a:solidFill>
                  <a:srgbClr val="C00000"/>
                </a:solidFill>
                <a:latin typeface="Times New Roman" panose="02020603050405020304" pitchFamily="18" charset="0"/>
                <a:cs typeface="Times New Roman" panose="02020603050405020304" pitchFamily="18" charset="0"/>
              </a:rPr>
              <a:t>employ a heuristic based approach</a:t>
            </a:r>
            <a:r>
              <a:rPr lang="en-US" sz="2000" dirty="0" smtClean="0">
                <a:latin typeface="Times New Roman" panose="02020603050405020304" pitchFamily="18" charset="0"/>
                <a:cs typeface="Times New Roman" panose="02020603050405020304" pitchFamily="18" charset="0"/>
              </a:rPr>
              <a:t> to search for the best in a large search space. Majority of the algorithms follow a greedy, top-down recursive divide-and-conquer strategy to build decision trees.</a:t>
            </a:r>
          </a:p>
          <a:p>
            <a:pPr marL="342900" indent="-3429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b="1" dirty="0" smtClean="0">
                <a:solidFill>
                  <a:srgbClr val="0B5ED7"/>
                </a:solidFill>
                <a:latin typeface="Times New Roman" panose="02020603050405020304" pitchFamily="18" charset="0"/>
                <a:cs typeface="Times New Roman" panose="02020603050405020304" pitchFamily="18" charset="0"/>
              </a:rPr>
              <a:t>Missing data and noise: </a:t>
            </a:r>
            <a:r>
              <a:rPr lang="en-US" sz="2000" dirty="0" smtClean="0">
                <a:latin typeface="Times New Roman" panose="02020603050405020304" pitchFamily="18" charset="0"/>
                <a:cs typeface="Times New Roman" panose="02020603050405020304" pitchFamily="18" charset="0"/>
              </a:rPr>
              <a:t>Decision tree induction algorithms are quite robust to </a:t>
            </a:r>
            <a:r>
              <a:rPr lang="en-US" sz="2000" b="1" dirty="0" smtClean="0">
                <a:solidFill>
                  <a:srgbClr val="C00000"/>
                </a:solidFill>
                <a:latin typeface="Times New Roman" panose="02020603050405020304" pitchFamily="18" charset="0"/>
                <a:cs typeface="Times New Roman" panose="02020603050405020304" pitchFamily="18" charset="0"/>
              </a:rPr>
              <a:t>the data set with missing values and presence of noise</a:t>
            </a:r>
            <a:r>
              <a:rPr lang="en-US" sz="2000" dirty="0" smtClean="0">
                <a:latin typeface="Times New Roman" panose="02020603050405020304" pitchFamily="18" charset="0"/>
                <a:cs typeface="Times New Roman" panose="02020603050405020304" pitchFamily="18" charset="0"/>
              </a:rPr>
              <a:t>. However, proper data pre-processing can be followed to nullify these discrepancies.</a:t>
            </a:r>
          </a:p>
          <a:p>
            <a:pPr marL="342900" indent="-3429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b="1" dirty="0" smtClean="0">
                <a:solidFill>
                  <a:srgbClr val="0B5ED7"/>
                </a:solidFill>
                <a:latin typeface="Times New Roman" panose="02020603050405020304" pitchFamily="18" charset="0"/>
                <a:cs typeface="Times New Roman" panose="02020603050405020304" pitchFamily="18" charset="0"/>
              </a:rPr>
              <a:t>Redundant Attributes: </a:t>
            </a:r>
            <a:r>
              <a:rPr lang="en-US" sz="2000" dirty="0" smtClean="0">
                <a:latin typeface="Times New Roman" panose="02020603050405020304" pitchFamily="18" charset="0"/>
                <a:cs typeface="Times New Roman" panose="02020603050405020304" pitchFamily="18" charset="0"/>
              </a:rPr>
              <a:t>The presence of </a:t>
            </a:r>
            <a:r>
              <a:rPr lang="en-US" sz="2000" b="1" dirty="0" smtClean="0">
                <a:solidFill>
                  <a:srgbClr val="C00000"/>
                </a:solidFill>
                <a:latin typeface="Times New Roman" panose="02020603050405020304" pitchFamily="18" charset="0"/>
                <a:cs typeface="Times New Roman" panose="02020603050405020304" pitchFamily="18" charset="0"/>
              </a:rPr>
              <a:t>redundant attributes does not adversely affect the accuracy of decision trees</a:t>
            </a:r>
            <a:r>
              <a:rPr lang="en-US" sz="2000" dirty="0" smtClean="0">
                <a:latin typeface="Times New Roman" panose="02020603050405020304" pitchFamily="18" charset="0"/>
                <a:cs typeface="Times New Roman" panose="02020603050405020304" pitchFamily="18" charset="0"/>
              </a:rPr>
              <a:t>. It is observed that if an attribute is chosen for splitting, then another attribute which is redundant is unlikely to chosen for splitting.</a:t>
            </a:r>
          </a:p>
          <a:p>
            <a:pPr marL="342900" indent="-3429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b="1" dirty="0" smtClean="0">
                <a:solidFill>
                  <a:srgbClr val="0B5ED7"/>
                </a:solidFill>
                <a:latin typeface="Times New Roman" panose="02020603050405020304" pitchFamily="18" charset="0"/>
                <a:cs typeface="Times New Roman" panose="02020603050405020304" pitchFamily="18" charset="0"/>
              </a:rPr>
              <a:t>Computational complexity: </a:t>
            </a:r>
            <a:r>
              <a:rPr lang="en-US" sz="2000" dirty="0" smtClean="0">
                <a:latin typeface="Times New Roman" panose="02020603050405020304" pitchFamily="18" charset="0"/>
                <a:cs typeface="Times New Roman" panose="02020603050405020304" pitchFamily="18" charset="0"/>
              </a:rPr>
              <a:t>Decision tree induction algorithms are computationally inexpensive, </a:t>
            </a:r>
            <a:r>
              <a:rPr lang="en-US" sz="2000" b="1" dirty="0" smtClean="0">
                <a:solidFill>
                  <a:srgbClr val="C00000"/>
                </a:solidFill>
                <a:latin typeface="Times New Roman" panose="02020603050405020304" pitchFamily="18" charset="0"/>
                <a:cs typeface="Times New Roman" panose="02020603050405020304" pitchFamily="18" charset="0"/>
              </a:rPr>
              <a:t>in particular, when the sizes of training sets are large, Moreover, once a decision tree is known, classifying a test record is extremely fast</a:t>
            </a:r>
            <a:r>
              <a:rPr lang="en-US" sz="2000" dirty="0" smtClean="0">
                <a:latin typeface="Times New Roman" panose="02020603050405020304" pitchFamily="18" charset="0"/>
                <a:cs typeface="Times New Roman" panose="02020603050405020304" pitchFamily="18" charset="0"/>
              </a:rPr>
              <a:t>, with a worst-case time complexity of O(</a:t>
            </a:r>
            <a:r>
              <a:rPr lang="en-US" sz="2000" i="1" dirty="0" smtClean="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 where </a:t>
            </a:r>
            <a:r>
              <a:rPr lang="en-US" sz="2000" i="1" dirty="0" smtClean="0">
                <a:latin typeface="Times New Roman" panose="02020603050405020304" pitchFamily="18" charset="0"/>
                <a:cs typeface="Times New Roman" panose="02020603050405020304" pitchFamily="18" charset="0"/>
              </a:rPr>
              <a:t>d </a:t>
            </a:r>
            <a:r>
              <a:rPr lang="en-US" sz="2000" dirty="0" smtClean="0">
                <a:latin typeface="Times New Roman" panose="02020603050405020304" pitchFamily="18" charset="0"/>
                <a:cs typeface="Times New Roman" panose="02020603050405020304" pitchFamily="18" charset="0"/>
              </a:rPr>
              <a:t>is the maximum depth of the tree.</a:t>
            </a:r>
          </a:p>
          <a:p>
            <a:pPr marL="342900" indent="-342900" algn="just">
              <a:buFont typeface="+mj-lt"/>
              <a:buAutoNum type="arabicPeriod"/>
            </a:pPr>
            <a:endParaRPr lang="en-US" sz="2000" i="1" u="sng" dirty="0" smtClean="0">
              <a:latin typeface="Times New Roman" panose="02020603050405020304" pitchFamily="18" charset="0"/>
              <a:cs typeface="Times New Roman" panose="02020603050405020304" pitchFamily="18" charset="0"/>
            </a:endParaRPr>
          </a:p>
          <a:p>
            <a:pPr algn="just"/>
            <a:endParaRPr lang="en-US" sz="1800" u="sng"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91</a:t>
            </a:fld>
            <a:endParaRPr lang="en-IN" dirty="0">
              <a:solidFill>
                <a:srgbClr val="04617B">
                  <a:shade val="90000"/>
                </a:srgbClr>
              </a:solidFill>
            </a:endParaRPr>
          </a:p>
        </p:txBody>
      </p:sp>
    </p:spTree>
    <p:extLst>
      <p:ext uri="{BB962C8B-B14F-4D97-AF65-F5344CB8AC3E}">
        <p14:creationId xmlns:p14="http://schemas.microsoft.com/office/powerpoint/2010/main" val="97753260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3" name="Slide Number Placeholder 2"/>
          <p:cNvSpPr>
            <a:spLocks noGrp="1"/>
          </p:cNvSpPr>
          <p:nvPr>
            <p:ph type="sldNum" sz="quarter" idx="12"/>
          </p:nvPr>
        </p:nvSpPr>
        <p:spPr/>
        <p:txBody>
          <a:bodyPr/>
          <a:lstStyle/>
          <a:p>
            <a:fld id="{E2D238DB-7230-45D0-89A2-1890D4DEDBDF}" type="slidenum">
              <a:rPr lang="en-IN" smtClean="0">
                <a:solidFill>
                  <a:srgbClr val="04617B">
                    <a:shade val="90000"/>
                  </a:srgbClr>
                </a:solidFill>
              </a:rPr>
              <a:pPr/>
              <a:t>92</a:t>
            </a:fld>
            <a:endParaRPr lang="en-IN">
              <a:solidFill>
                <a:srgbClr val="04617B">
                  <a:shade val="90000"/>
                </a:srgbClr>
              </a:solidFill>
            </a:endParaRPr>
          </a:p>
        </p:txBody>
      </p:sp>
      <p:sp>
        <p:nvSpPr>
          <p:cNvPr id="4" name="Content Placeholder 2"/>
          <p:cNvSpPr txBox="1">
            <a:spLocks/>
          </p:cNvSpPr>
          <p:nvPr/>
        </p:nvSpPr>
        <p:spPr>
          <a:xfrm>
            <a:off x="457204" y="1201240"/>
            <a:ext cx="8229600" cy="5327661"/>
          </a:xfrm>
          <a:prstGeom prst="rect">
            <a:avLst/>
          </a:prstGeom>
        </p:spPr>
        <p:txBody>
          <a:bodyPr>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lgn="just">
              <a:buFont typeface="+mj-lt"/>
              <a:buAutoNum type="arabicPeriod" startAt="5"/>
            </a:pPr>
            <a:r>
              <a:rPr lang="en-US" sz="2000" b="1" dirty="0" smtClean="0">
                <a:solidFill>
                  <a:srgbClr val="0B5ED7"/>
                </a:solidFill>
                <a:latin typeface="Times New Roman" panose="02020603050405020304" pitchFamily="18" charset="0"/>
                <a:cs typeface="Times New Roman" panose="02020603050405020304" pitchFamily="18" charset="0"/>
              </a:rPr>
              <a:t>Data Fragmentation Problem: </a:t>
            </a:r>
            <a:r>
              <a:rPr lang="en-US" sz="2000" dirty="0" smtClean="0">
                <a:latin typeface="Times New Roman" panose="02020603050405020304" pitchFamily="18" charset="0"/>
                <a:cs typeface="Times New Roman" panose="02020603050405020304" pitchFamily="18" charset="0"/>
              </a:rPr>
              <a:t>Since the decision tree induction algorithms employ a </a:t>
            </a:r>
            <a:r>
              <a:rPr lang="en-US" sz="2000" b="1" dirty="0" smtClean="0">
                <a:solidFill>
                  <a:srgbClr val="C00000"/>
                </a:solidFill>
                <a:latin typeface="Times New Roman" panose="02020603050405020304" pitchFamily="18" charset="0"/>
                <a:cs typeface="Times New Roman" panose="02020603050405020304" pitchFamily="18" charset="0"/>
              </a:rPr>
              <a:t>top-down, recursive partitioning approach, the number of tuples becomes smaller as we traverse down the tree. </a:t>
            </a:r>
            <a:r>
              <a:rPr lang="en-US" sz="2000" dirty="0" smtClean="0">
                <a:latin typeface="Times New Roman" panose="02020603050405020304" pitchFamily="18" charset="0"/>
                <a:cs typeface="Times New Roman" panose="02020603050405020304" pitchFamily="18" charset="0"/>
              </a:rPr>
              <a:t>At a time, the number of tuples may be too small to make a decision about the class representation, </a:t>
            </a:r>
            <a:r>
              <a:rPr lang="en-US" sz="2000" dirty="0" smtClean="0">
                <a:solidFill>
                  <a:srgbClr val="A50021"/>
                </a:solidFill>
                <a:latin typeface="Times New Roman" panose="02020603050405020304" pitchFamily="18" charset="0"/>
                <a:cs typeface="Times New Roman" panose="02020603050405020304" pitchFamily="18" charset="0"/>
              </a:rPr>
              <a:t>such a problem is known as the data fragmentation</a:t>
            </a:r>
            <a:r>
              <a:rPr lang="en-US" sz="2000" dirty="0" smtClean="0">
                <a:latin typeface="Times New Roman" panose="02020603050405020304" pitchFamily="18" charset="0"/>
                <a:cs typeface="Times New Roman" panose="02020603050405020304" pitchFamily="18" charset="0"/>
              </a:rPr>
              <a:t>. To deal with this problem, further splitting can be stopped when the number of records falls below a certain threshold.</a:t>
            </a:r>
          </a:p>
          <a:p>
            <a:pPr marL="342900" indent="-342900" algn="just">
              <a:buFont typeface="+mj-lt"/>
              <a:buAutoNum type="arabicPeriod" startAt="5"/>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startAt="5"/>
            </a:pPr>
            <a:r>
              <a:rPr lang="en-US" sz="2000" b="1" dirty="0" smtClean="0">
                <a:solidFill>
                  <a:srgbClr val="0B5ED7"/>
                </a:solidFill>
                <a:latin typeface="Times New Roman" panose="02020603050405020304" pitchFamily="18" charset="0"/>
                <a:cs typeface="Times New Roman" panose="02020603050405020304" pitchFamily="18" charset="0"/>
              </a:rPr>
              <a:t>Tree Pruning</a:t>
            </a:r>
            <a:r>
              <a:rPr lang="en-US" sz="2000" b="1" dirty="0" smtClean="0">
                <a:solidFill>
                  <a:srgbClr val="C00000"/>
                </a:solidFill>
                <a:latin typeface="Times New Roman" panose="02020603050405020304" pitchFamily="18" charset="0"/>
                <a:cs typeface="Times New Roman" panose="02020603050405020304" pitchFamily="18" charset="0"/>
              </a:rPr>
              <a:t>: </a:t>
            </a:r>
            <a:r>
              <a:rPr lang="en-US" sz="2000" dirty="0" smtClean="0">
                <a:solidFill>
                  <a:srgbClr val="C00000"/>
                </a:solidFill>
                <a:latin typeface="Times New Roman" panose="02020603050405020304" pitchFamily="18" charset="0"/>
                <a:cs typeface="Times New Roman" panose="02020603050405020304" pitchFamily="18" charset="0"/>
              </a:rPr>
              <a:t>A sub-tree can replicate two or more times in a decision tree (see figure below).</a:t>
            </a:r>
            <a:r>
              <a:rPr lang="en-US" sz="2000" dirty="0" smtClean="0">
                <a:latin typeface="Times New Roman" panose="02020603050405020304" pitchFamily="18" charset="0"/>
                <a:cs typeface="Times New Roman" panose="02020603050405020304" pitchFamily="18" charset="0"/>
              </a:rPr>
              <a:t> This makes a decision tree unambiguous to classify a test record. To avoid such a sub-tree replication problem, all sub-trees except one can be pruned from the tree.</a:t>
            </a:r>
            <a:endParaRPr lang="en-US" sz="2000" u="sng" dirty="0" smtClean="0">
              <a:latin typeface="Times New Roman" panose="02020603050405020304" pitchFamily="18" charset="0"/>
              <a:cs typeface="Times New Roman" panose="02020603050405020304" pitchFamily="18" charset="0"/>
            </a:endParaRPr>
          </a:p>
          <a:p>
            <a:pPr algn="just"/>
            <a:endParaRPr lang="en-US" sz="1800" u="sng" dirty="0">
              <a:latin typeface="Times New Roman" panose="02020603050405020304" pitchFamily="18" charset="0"/>
              <a:cs typeface="Times New Roman" panose="02020603050405020304" pitchFamily="18" charset="0"/>
            </a:endParaRPr>
          </a:p>
        </p:txBody>
      </p:sp>
      <p:grpSp>
        <p:nvGrpSpPr>
          <p:cNvPr id="34" name="Group 33"/>
          <p:cNvGrpSpPr/>
          <p:nvPr/>
        </p:nvGrpSpPr>
        <p:grpSpPr>
          <a:xfrm>
            <a:off x="4472553" y="4892010"/>
            <a:ext cx="3441223" cy="1875034"/>
            <a:chOff x="4400828" y="4127717"/>
            <a:chExt cx="4213236" cy="2491292"/>
          </a:xfrm>
        </p:grpSpPr>
        <p:sp>
          <p:nvSpPr>
            <p:cNvPr id="71" name="Freeform 70"/>
            <p:cNvSpPr/>
            <p:nvPr/>
          </p:nvSpPr>
          <p:spPr>
            <a:xfrm>
              <a:off x="6234545" y="4790209"/>
              <a:ext cx="2379519" cy="1828800"/>
            </a:xfrm>
            <a:custGeom>
              <a:avLst/>
              <a:gdLst>
                <a:gd name="connsiteX0" fmla="*/ 1569028 w 2379519"/>
                <a:gd name="connsiteY0" fmla="*/ 0 h 1828800"/>
                <a:gd name="connsiteX1" fmla="*/ 1506682 w 2379519"/>
                <a:gd name="connsiteY1" fmla="*/ 20782 h 1828800"/>
                <a:gd name="connsiteX2" fmla="*/ 1444337 w 2379519"/>
                <a:gd name="connsiteY2" fmla="*/ 83127 h 1828800"/>
                <a:gd name="connsiteX3" fmla="*/ 1402773 w 2379519"/>
                <a:gd name="connsiteY3" fmla="*/ 114300 h 1828800"/>
                <a:gd name="connsiteX4" fmla="*/ 1361210 w 2379519"/>
                <a:gd name="connsiteY4" fmla="*/ 166255 h 1828800"/>
                <a:gd name="connsiteX5" fmla="*/ 1298864 w 2379519"/>
                <a:gd name="connsiteY5" fmla="*/ 228600 h 1828800"/>
                <a:gd name="connsiteX6" fmla="*/ 1267691 w 2379519"/>
                <a:gd name="connsiteY6" fmla="*/ 249382 h 1828800"/>
                <a:gd name="connsiteX7" fmla="*/ 1194955 w 2379519"/>
                <a:gd name="connsiteY7" fmla="*/ 311727 h 1828800"/>
                <a:gd name="connsiteX8" fmla="*/ 1163782 w 2379519"/>
                <a:gd name="connsiteY8" fmla="*/ 322118 h 1828800"/>
                <a:gd name="connsiteX9" fmla="*/ 1132610 w 2379519"/>
                <a:gd name="connsiteY9" fmla="*/ 342900 h 1828800"/>
                <a:gd name="connsiteX10" fmla="*/ 1101437 w 2379519"/>
                <a:gd name="connsiteY10" fmla="*/ 353291 h 1828800"/>
                <a:gd name="connsiteX11" fmla="*/ 1039091 w 2379519"/>
                <a:gd name="connsiteY11" fmla="*/ 394855 h 1828800"/>
                <a:gd name="connsiteX12" fmla="*/ 955964 w 2379519"/>
                <a:gd name="connsiteY12" fmla="*/ 415636 h 1828800"/>
                <a:gd name="connsiteX13" fmla="*/ 924791 w 2379519"/>
                <a:gd name="connsiteY13" fmla="*/ 446809 h 1828800"/>
                <a:gd name="connsiteX14" fmla="*/ 883228 w 2379519"/>
                <a:gd name="connsiteY14" fmla="*/ 467591 h 1828800"/>
                <a:gd name="connsiteX15" fmla="*/ 820882 w 2379519"/>
                <a:gd name="connsiteY15" fmla="*/ 509155 h 1828800"/>
                <a:gd name="connsiteX16" fmla="*/ 779319 w 2379519"/>
                <a:gd name="connsiteY16" fmla="*/ 529936 h 1828800"/>
                <a:gd name="connsiteX17" fmla="*/ 716973 w 2379519"/>
                <a:gd name="connsiteY17" fmla="*/ 571500 h 1828800"/>
                <a:gd name="connsiteX18" fmla="*/ 675410 w 2379519"/>
                <a:gd name="connsiteY18" fmla="*/ 592282 h 1828800"/>
                <a:gd name="connsiteX19" fmla="*/ 644237 w 2379519"/>
                <a:gd name="connsiteY19" fmla="*/ 613064 h 1828800"/>
                <a:gd name="connsiteX20" fmla="*/ 602673 w 2379519"/>
                <a:gd name="connsiteY20" fmla="*/ 623455 h 1828800"/>
                <a:gd name="connsiteX21" fmla="*/ 488373 w 2379519"/>
                <a:gd name="connsiteY21" fmla="*/ 706582 h 1828800"/>
                <a:gd name="connsiteX22" fmla="*/ 405246 w 2379519"/>
                <a:gd name="connsiteY22" fmla="*/ 800100 h 1828800"/>
                <a:gd name="connsiteX23" fmla="*/ 374073 w 2379519"/>
                <a:gd name="connsiteY23" fmla="*/ 820882 h 1828800"/>
                <a:gd name="connsiteX24" fmla="*/ 311728 w 2379519"/>
                <a:gd name="connsiteY24" fmla="*/ 872836 h 1828800"/>
                <a:gd name="connsiteX25" fmla="*/ 238991 w 2379519"/>
                <a:gd name="connsiteY25" fmla="*/ 966355 h 1828800"/>
                <a:gd name="connsiteX26" fmla="*/ 197428 w 2379519"/>
                <a:gd name="connsiteY26" fmla="*/ 997527 h 1828800"/>
                <a:gd name="connsiteX27" fmla="*/ 124691 w 2379519"/>
                <a:gd name="connsiteY27" fmla="*/ 1080655 h 1828800"/>
                <a:gd name="connsiteX28" fmla="*/ 103910 w 2379519"/>
                <a:gd name="connsiteY28" fmla="*/ 1122218 h 1828800"/>
                <a:gd name="connsiteX29" fmla="*/ 72737 w 2379519"/>
                <a:gd name="connsiteY29" fmla="*/ 1153391 h 1828800"/>
                <a:gd name="connsiteX30" fmla="*/ 31173 w 2379519"/>
                <a:gd name="connsiteY30" fmla="*/ 1205346 h 1828800"/>
                <a:gd name="connsiteX31" fmla="*/ 20782 w 2379519"/>
                <a:gd name="connsiteY31" fmla="*/ 1236518 h 1828800"/>
                <a:gd name="connsiteX32" fmla="*/ 0 w 2379519"/>
                <a:gd name="connsiteY32" fmla="*/ 1309255 h 1828800"/>
                <a:gd name="connsiteX33" fmla="*/ 10391 w 2379519"/>
                <a:gd name="connsiteY33" fmla="*/ 1548246 h 1828800"/>
                <a:gd name="connsiteX34" fmla="*/ 20782 w 2379519"/>
                <a:gd name="connsiteY34" fmla="*/ 1579418 h 1828800"/>
                <a:gd name="connsiteX35" fmla="*/ 41564 w 2379519"/>
                <a:gd name="connsiteY35" fmla="*/ 1610591 h 1828800"/>
                <a:gd name="connsiteX36" fmla="*/ 72737 w 2379519"/>
                <a:gd name="connsiteY36" fmla="*/ 1631373 h 1828800"/>
                <a:gd name="connsiteX37" fmla="*/ 83128 w 2379519"/>
                <a:gd name="connsiteY37" fmla="*/ 1662546 h 1828800"/>
                <a:gd name="connsiteX38" fmla="*/ 114300 w 2379519"/>
                <a:gd name="connsiteY38" fmla="*/ 1672936 h 1828800"/>
                <a:gd name="connsiteX39" fmla="*/ 155864 w 2379519"/>
                <a:gd name="connsiteY39" fmla="*/ 1704109 h 1828800"/>
                <a:gd name="connsiteX40" fmla="*/ 197428 w 2379519"/>
                <a:gd name="connsiteY40" fmla="*/ 1724891 h 1828800"/>
                <a:gd name="connsiteX41" fmla="*/ 259773 w 2379519"/>
                <a:gd name="connsiteY41" fmla="*/ 1766455 h 1828800"/>
                <a:gd name="connsiteX42" fmla="*/ 301337 w 2379519"/>
                <a:gd name="connsiteY42" fmla="*/ 1776846 h 1828800"/>
                <a:gd name="connsiteX43" fmla="*/ 353291 w 2379519"/>
                <a:gd name="connsiteY43" fmla="*/ 1797627 h 1828800"/>
                <a:gd name="connsiteX44" fmla="*/ 436419 w 2379519"/>
                <a:gd name="connsiteY44" fmla="*/ 1808018 h 1828800"/>
                <a:gd name="connsiteX45" fmla="*/ 633846 w 2379519"/>
                <a:gd name="connsiteY45" fmla="*/ 1828800 h 1828800"/>
                <a:gd name="connsiteX46" fmla="*/ 1298864 w 2379519"/>
                <a:gd name="connsiteY46" fmla="*/ 1818409 h 1828800"/>
                <a:gd name="connsiteX47" fmla="*/ 1330037 w 2379519"/>
                <a:gd name="connsiteY47" fmla="*/ 1808018 h 1828800"/>
                <a:gd name="connsiteX48" fmla="*/ 1371600 w 2379519"/>
                <a:gd name="connsiteY48" fmla="*/ 1787236 h 1828800"/>
                <a:gd name="connsiteX49" fmla="*/ 1454728 w 2379519"/>
                <a:gd name="connsiteY49" fmla="*/ 1766455 h 1828800"/>
                <a:gd name="connsiteX50" fmla="*/ 1558637 w 2379519"/>
                <a:gd name="connsiteY50" fmla="*/ 1704109 h 1828800"/>
                <a:gd name="connsiteX51" fmla="*/ 1589810 w 2379519"/>
                <a:gd name="connsiteY51" fmla="*/ 1683327 h 1828800"/>
                <a:gd name="connsiteX52" fmla="*/ 1672937 w 2379519"/>
                <a:gd name="connsiteY52" fmla="*/ 1662546 h 1828800"/>
                <a:gd name="connsiteX53" fmla="*/ 1756064 w 2379519"/>
                <a:gd name="connsiteY53" fmla="*/ 1631373 h 1828800"/>
                <a:gd name="connsiteX54" fmla="*/ 1787237 w 2379519"/>
                <a:gd name="connsiteY54" fmla="*/ 1610591 h 1828800"/>
                <a:gd name="connsiteX55" fmla="*/ 1849582 w 2379519"/>
                <a:gd name="connsiteY55" fmla="*/ 1589809 h 1828800"/>
                <a:gd name="connsiteX56" fmla="*/ 1922319 w 2379519"/>
                <a:gd name="connsiteY56" fmla="*/ 1569027 h 1828800"/>
                <a:gd name="connsiteX57" fmla="*/ 1963882 w 2379519"/>
                <a:gd name="connsiteY57" fmla="*/ 1548246 h 1828800"/>
                <a:gd name="connsiteX58" fmla="*/ 2047010 w 2379519"/>
                <a:gd name="connsiteY58" fmla="*/ 1527464 h 1828800"/>
                <a:gd name="connsiteX59" fmla="*/ 2119746 w 2379519"/>
                <a:gd name="connsiteY59" fmla="*/ 1496291 h 1828800"/>
                <a:gd name="connsiteX60" fmla="*/ 2140528 w 2379519"/>
                <a:gd name="connsiteY60" fmla="*/ 1465118 h 1828800"/>
                <a:gd name="connsiteX61" fmla="*/ 2202873 w 2379519"/>
                <a:gd name="connsiteY61" fmla="*/ 1413164 h 1828800"/>
                <a:gd name="connsiteX62" fmla="*/ 2223655 w 2379519"/>
                <a:gd name="connsiteY62" fmla="*/ 1371600 h 1828800"/>
                <a:gd name="connsiteX63" fmla="*/ 2254828 w 2379519"/>
                <a:gd name="connsiteY63" fmla="*/ 1330036 h 1828800"/>
                <a:gd name="connsiteX64" fmla="*/ 2275610 w 2379519"/>
                <a:gd name="connsiteY64" fmla="*/ 1298864 h 1828800"/>
                <a:gd name="connsiteX65" fmla="*/ 2306782 w 2379519"/>
                <a:gd name="connsiteY65" fmla="*/ 1236518 h 1828800"/>
                <a:gd name="connsiteX66" fmla="*/ 2317173 w 2379519"/>
                <a:gd name="connsiteY66" fmla="*/ 1205346 h 1828800"/>
                <a:gd name="connsiteX67" fmla="*/ 2337955 w 2379519"/>
                <a:gd name="connsiteY67" fmla="*/ 1174173 h 1828800"/>
                <a:gd name="connsiteX68" fmla="*/ 2358737 w 2379519"/>
                <a:gd name="connsiteY68" fmla="*/ 1111827 h 1828800"/>
                <a:gd name="connsiteX69" fmla="*/ 2379519 w 2379519"/>
                <a:gd name="connsiteY69" fmla="*/ 1049482 h 1828800"/>
                <a:gd name="connsiteX70" fmla="*/ 2369128 w 2379519"/>
                <a:gd name="connsiteY70" fmla="*/ 696191 h 1828800"/>
                <a:gd name="connsiteX71" fmla="*/ 2348346 w 2379519"/>
                <a:gd name="connsiteY71" fmla="*/ 665018 h 1828800"/>
                <a:gd name="connsiteX72" fmla="*/ 2327564 w 2379519"/>
                <a:gd name="connsiteY72" fmla="*/ 623455 h 1828800"/>
                <a:gd name="connsiteX73" fmla="*/ 2254828 w 2379519"/>
                <a:gd name="connsiteY73" fmla="*/ 519546 h 1828800"/>
                <a:gd name="connsiteX74" fmla="*/ 2244437 w 2379519"/>
                <a:gd name="connsiteY74" fmla="*/ 488373 h 1828800"/>
                <a:gd name="connsiteX75" fmla="*/ 2182091 w 2379519"/>
                <a:gd name="connsiteY75" fmla="*/ 415636 h 1828800"/>
                <a:gd name="connsiteX76" fmla="*/ 2140528 w 2379519"/>
                <a:gd name="connsiteY76" fmla="*/ 342900 h 1828800"/>
                <a:gd name="connsiteX77" fmla="*/ 2067791 w 2379519"/>
                <a:gd name="connsiteY77" fmla="*/ 280555 h 1828800"/>
                <a:gd name="connsiteX78" fmla="*/ 2005446 w 2379519"/>
                <a:gd name="connsiteY78" fmla="*/ 218209 h 1828800"/>
                <a:gd name="connsiteX79" fmla="*/ 1984664 w 2379519"/>
                <a:gd name="connsiteY79" fmla="*/ 187036 h 1828800"/>
                <a:gd name="connsiteX80" fmla="*/ 1901537 w 2379519"/>
                <a:gd name="connsiteY80" fmla="*/ 135082 h 1828800"/>
                <a:gd name="connsiteX81" fmla="*/ 1839191 w 2379519"/>
                <a:gd name="connsiteY81" fmla="*/ 93518 h 1828800"/>
                <a:gd name="connsiteX82" fmla="*/ 1808019 w 2379519"/>
                <a:gd name="connsiteY82" fmla="*/ 72736 h 1828800"/>
                <a:gd name="connsiteX83" fmla="*/ 1766455 w 2379519"/>
                <a:gd name="connsiteY83" fmla="*/ 51955 h 1828800"/>
                <a:gd name="connsiteX84" fmla="*/ 1641764 w 2379519"/>
                <a:gd name="connsiteY84" fmla="*/ 0 h 1828800"/>
                <a:gd name="connsiteX85" fmla="*/ 1569028 w 2379519"/>
                <a:gd name="connsiteY85"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379519" h="1828800">
                  <a:moveTo>
                    <a:pt x="1569028" y="0"/>
                  </a:moveTo>
                  <a:cubicBezTo>
                    <a:pt x="1548246" y="6927"/>
                    <a:pt x="1524909" y="8631"/>
                    <a:pt x="1506682" y="20782"/>
                  </a:cubicBezTo>
                  <a:cubicBezTo>
                    <a:pt x="1482228" y="37084"/>
                    <a:pt x="1467849" y="65493"/>
                    <a:pt x="1444337" y="83127"/>
                  </a:cubicBezTo>
                  <a:lnTo>
                    <a:pt x="1402773" y="114300"/>
                  </a:lnTo>
                  <a:cubicBezTo>
                    <a:pt x="1384714" y="168477"/>
                    <a:pt x="1405736" y="126677"/>
                    <a:pt x="1361210" y="166255"/>
                  </a:cubicBezTo>
                  <a:cubicBezTo>
                    <a:pt x="1339244" y="185781"/>
                    <a:pt x="1323318" y="212297"/>
                    <a:pt x="1298864" y="228600"/>
                  </a:cubicBezTo>
                  <a:cubicBezTo>
                    <a:pt x="1288473" y="235527"/>
                    <a:pt x="1277285" y="241387"/>
                    <a:pt x="1267691" y="249382"/>
                  </a:cubicBezTo>
                  <a:cubicBezTo>
                    <a:pt x="1227487" y="282886"/>
                    <a:pt x="1244488" y="283423"/>
                    <a:pt x="1194955" y="311727"/>
                  </a:cubicBezTo>
                  <a:cubicBezTo>
                    <a:pt x="1185445" y="317161"/>
                    <a:pt x="1174173" y="318654"/>
                    <a:pt x="1163782" y="322118"/>
                  </a:cubicBezTo>
                  <a:cubicBezTo>
                    <a:pt x="1153391" y="329045"/>
                    <a:pt x="1143780" y="337315"/>
                    <a:pt x="1132610" y="342900"/>
                  </a:cubicBezTo>
                  <a:cubicBezTo>
                    <a:pt x="1122813" y="347798"/>
                    <a:pt x="1111012" y="347972"/>
                    <a:pt x="1101437" y="353291"/>
                  </a:cubicBezTo>
                  <a:cubicBezTo>
                    <a:pt x="1079603" y="365421"/>
                    <a:pt x="1063322" y="388797"/>
                    <a:pt x="1039091" y="394855"/>
                  </a:cubicBezTo>
                  <a:lnTo>
                    <a:pt x="955964" y="415636"/>
                  </a:lnTo>
                  <a:cubicBezTo>
                    <a:pt x="945573" y="426027"/>
                    <a:pt x="936749" y="438268"/>
                    <a:pt x="924791" y="446809"/>
                  </a:cubicBezTo>
                  <a:cubicBezTo>
                    <a:pt x="912187" y="455812"/>
                    <a:pt x="896510" y="459622"/>
                    <a:pt x="883228" y="467591"/>
                  </a:cubicBezTo>
                  <a:cubicBezTo>
                    <a:pt x="861811" y="480442"/>
                    <a:pt x="843222" y="497985"/>
                    <a:pt x="820882" y="509155"/>
                  </a:cubicBezTo>
                  <a:cubicBezTo>
                    <a:pt x="807028" y="516082"/>
                    <a:pt x="792601" y="521967"/>
                    <a:pt x="779319" y="529936"/>
                  </a:cubicBezTo>
                  <a:cubicBezTo>
                    <a:pt x="757901" y="542786"/>
                    <a:pt x="739313" y="560330"/>
                    <a:pt x="716973" y="571500"/>
                  </a:cubicBezTo>
                  <a:cubicBezTo>
                    <a:pt x="703119" y="578427"/>
                    <a:pt x="688859" y="584597"/>
                    <a:pt x="675410" y="592282"/>
                  </a:cubicBezTo>
                  <a:cubicBezTo>
                    <a:pt x="664567" y="598478"/>
                    <a:pt x="655716" y="608145"/>
                    <a:pt x="644237" y="613064"/>
                  </a:cubicBezTo>
                  <a:cubicBezTo>
                    <a:pt x="631111" y="618690"/>
                    <a:pt x="616528" y="619991"/>
                    <a:pt x="602673" y="623455"/>
                  </a:cubicBezTo>
                  <a:cubicBezTo>
                    <a:pt x="572895" y="643306"/>
                    <a:pt x="497689" y="692608"/>
                    <a:pt x="488373" y="706582"/>
                  </a:cubicBezTo>
                  <a:cubicBezTo>
                    <a:pt x="463386" y="744062"/>
                    <a:pt x="447951" y="771630"/>
                    <a:pt x="405246" y="800100"/>
                  </a:cubicBezTo>
                  <a:cubicBezTo>
                    <a:pt x="394855" y="807027"/>
                    <a:pt x="383667" y="812887"/>
                    <a:pt x="374073" y="820882"/>
                  </a:cubicBezTo>
                  <a:cubicBezTo>
                    <a:pt x="294069" y="887552"/>
                    <a:pt x="389120" y="821242"/>
                    <a:pt x="311728" y="872836"/>
                  </a:cubicBezTo>
                  <a:cubicBezTo>
                    <a:pt x="280458" y="919741"/>
                    <a:pt x="276973" y="933799"/>
                    <a:pt x="238991" y="966355"/>
                  </a:cubicBezTo>
                  <a:cubicBezTo>
                    <a:pt x="225842" y="977625"/>
                    <a:pt x="211282" y="987136"/>
                    <a:pt x="197428" y="997527"/>
                  </a:cubicBezTo>
                  <a:cubicBezTo>
                    <a:pt x="148937" y="1070264"/>
                    <a:pt x="176646" y="1046018"/>
                    <a:pt x="124691" y="1080655"/>
                  </a:cubicBezTo>
                  <a:cubicBezTo>
                    <a:pt x="117764" y="1094509"/>
                    <a:pt x="112913" y="1109614"/>
                    <a:pt x="103910" y="1122218"/>
                  </a:cubicBezTo>
                  <a:cubicBezTo>
                    <a:pt x="95369" y="1134176"/>
                    <a:pt x="80888" y="1141164"/>
                    <a:pt x="72737" y="1153391"/>
                  </a:cubicBezTo>
                  <a:cubicBezTo>
                    <a:pt x="32584" y="1213620"/>
                    <a:pt x="100890" y="1158868"/>
                    <a:pt x="31173" y="1205346"/>
                  </a:cubicBezTo>
                  <a:cubicBezTo>
                    <a:pt x="27709" y="1215737"/>
                    <a:pt x="23791" y="1225987"/>
                    <a:pt x="20782" y="1236518"/>
                  </a:cubicBezTo>
                  <a:cubicBezTo>
                    <a:pt x="-5316" y="1327858"/>
                    <a:pt x="24916" y="1234507"/>
                    <a:pt x="0" y="1309255"/>
                  </a:cubicBezTo>
                  <a:cubicBezTo>
                    <a:pt x="3464" y="1388919"/>
                    <a:pt x="4275" y="1468742"/>
                    <a:pt x="10391" y="1548246"/>
                  </a:cubicBezTo>
                  <a:cubicBezTo>
                    <a:pt x="11231" y="1559166"/>
                    <a:pt x="15884" y="1569622"/>
                    <a:pt x="20782" y="1579418"/>
                  </a:cubicBezTo>
                  <a:cubicBezTo>
                    <a:pt x="26367" y="1590588"/>
                    <a:pt x="32733" y="1601760"/>
                    <a:pt x="41564" y="1610591"/>
                  </a:cubicBezTo>
                  <a:cubicBezTo>
                    <a:pt x="50395" y="1619422"/>
                    <a:pt x="62346" y="1624446"/>
                    <a:pt x="72737" y="1631373"/>
                  </a:cubicBezTo>
                  <a:cubicBezTo>
                    <a:pt x="76201" y="1641764"/>
                    <a:pt x="75383" y="1654801"/>
                    <a:pt x="83128" y="1662546"/>
                  </a:cubicBezTo>
                  <a:cubicBezTo>
                    <a:pt x="90873" y="1670291"/>
                    <a:pt x="104790" y="1667502"/>
                    <a:pt x="114300" y="1672936"/>
                  </a:cubicBezTo>
                  <a:cubicBezTo>
                    <a:pt x="129337" y="1681528"/>
                    <a:pt x="141178" y="1694930"/>
                    <a:pt x="155864" y="1704109"/>
                  </a:cubicBezTo>
                  <a:cubicBezTo>
                    <a:pt x="168999" y="1712319"/>
                    <a:pt x="184145" y="1716921"/>
                    <a:pt x="197428" y="1724891"/>
                  </a:cubicBezTo>
                  <a:cubicBezTo>
                    <a:pt x="218845" y="1737741"/>
                    <a:pt x="235542" y="1760397"/>
                    <a:pt x="259773" y="1766455"/>
                  </a:cubicBezTo>
                  <a:cubicBezTo>
                    <a:pt x="273628" y="1769919"/>
                    <a:pt x="287789" y="1772330"/>
                    <a:pt x="301337" y="1776846"/>
                  </a:cubicBezTo>
                  <a:cubicBezTo>
                    <a:pt x="319032" y="1782744"/>
                    <a:pt x="335117" y="1793433"/>
                    <a:pt x="353291" y="1797627"/>
                  </a:cubicBezTo>
                  <a:cubicBezTo>
                    <a:pt x="380501" y="1803906"/>
                    <a:pt x="408710" y="1804554"/>
                    <a:pt x="436419" y="1808018"/>
                  </a:cubicBezTo>
                  <a:cubicBezTo>
                    <a:pt x="516056" y="1827928"/>
                    <a:pt x="509096" y="1828800"/>
                    <a:pt x="633846" y="1828800"/>
                  </a:cubicBezTo>
                  <a:cubicBezTo>
                    <a:pt x="855546" y="1828800"/>
                    <a:pt x="1077191" y="1821873"/>
                    <a:pt x="1298864" y="1818409"/>
                  </a:cubicBezTo>
                  <a:cubicBezTo>
                    <a:pt x="1309255" y="1814945"/>
                    <a:pt x="1319970" y="1812333"/>
                    <a:pt x="1330037" y="1808018"/>
                  </a:cubicBezTo>
                  <a:cubicBezTo>
                    <a:pt x="1344274" y="1801916"/>
                    <a:pt x="1356905" y="1792134"/>
                    <a:pt x="1371600" y="1787236"/>
                  </a:cubicBezTo>
                  <a:cubicBezTo>
                    <a:pt x="1398696" y="1778204"/>
                    <a:pt x="1454728" y="1766455"/>
                    <a:pt x="1454728" y="1766455"/>
                  </a:cubicBezTo>
                  <a:cubicBezTo>
                    <a:pt x="1607233" y="1664783"/>
                    <a:pt x="1446811" y="1768010"/>
                    <a:pt x="1558637" y="1704109"/>
                  </a:cubicBezTo>
                  <a:cubicBezTo>
                    <a:pt x="1569480" y="1697913"/>
                    <a:pt x="1578640" y="1688912"/>
                    <a:pt x="1589810" y="1683327"/>
                  </a:cubicBezTo>
                  <a:cubicBezTo>
                    <a:pt x="1611114" y="1672675"/>
                    <a:pt x="1653172" y="1666499"/>
                    <a:pt x="1672937" y="1662546"/>
                  </a:cubicBezTo>
                  <a:cubicBezTo>
                    <a:pt x="1746044" y="1613808"/>
                    <a:pt x="1653343" y="1669894"/>
                    <a:pt x="1756064" y="1631373"/>
                  </a:cubicBezTo>
                  <a:cubicBezTo>
                    <a:pt x="1767757" y="1626988"/>
                    <a:pt x="1775825" y="1615663"/>
                    <a:pt x="1787237" y="1610591"/>
                  </a:cubicBezTo>
                  <a:cubicBezTo>
                    <a:pt x="1807255" y="1601694"/>
                    <a:pt x="1828330" y="1595122"/>
                    <a:pt x="1849582" y="1589809"/>
                  </a:cubicBezTo>
                  <a:cubicBezTo>
                    <a:pt x="1870675" y="1584536"/>
                    <a:pt x="1901448" y="1577971"/>
                    <a:pt x="1922319" y="1569027"/>
                  </a:cubicBezTo>
                  <a:cubicBezTo>
                    <a:pt x="1936556" y="1562925"/>
                    <a:pt x="1949187" y="1553144"/>
                    <a:pt x="1963882" y="1548246"/>
                  </a:cubicBezTo>
                  <a:cubicBezTo>
                    <a:pt x="2037058" y="1523854"/>
                    <a:pt x="1992582" y="1550791"/>
                    <a:pt x="2047010" y="1527464"/>
                  </a:cubicBezTo>
                  <a:cubicBezTo>
                    <a:pt x="2136890" y="1488943"/>
                    <a:pt x="2046639" y="1520660"/>
                    <a:pt x="2119746" y="1496291"/>
                  </a:cubicBezTo>
                  <a:cubicBezTo>
                    <a:pt x="2126673" y="1485900"/>
                    <a:pt x="2132533" y="1474712"/>
                    <a:pt x="2140528" y="1465118"/>
                  </a:cubicBezTo>
                  <a:cubicBezTo>
                    <a:pt x="2165529" y="1435116"/>
                    <a:pt x="2172222" y="1433598"/>
                    <a:pt x="2202873" y="1413164"/>
                  </a:cubicBezTo>
                  <a:cubicBezTo>
                    <a:pt x="2209800" y="1399309"/>
                    <a:pt x="2215445" y="1384735"/>
                    <a:pt x="2223655" y="1371600"/>
                  </a:cubicBezTo>
                  <a:cubicBezTo>
                    <a:pt x="2232834" y="1356914"/>
                    <a:pt x="2244762" y="1344128"/>
                    <a:pt x="2254828" y="1330036"/>
                  </a:cubicBezTo>
                  <a:cubicBezTo>
                    <a:pt x="2262087" y="1319874"/>
                    <a:pt x="2268683" y="1309255"/>
                    <a:pt x="2275610" y="1298864"/>
                  </a:cubicBezTo>
                  <a:cubicBezTo>
                    <a:pt x="2301722" y="1220520"/>
                    <a:pt x="2266501" y="1317079"/>
                    <a:pt x="2306782" y="1236518"/>
                  </a:cubicBezTo>
                  <a:cubicBezTo>
                    <a:pt x="2311680" y="1226722"/>
                    <a:pt x="2312275" y="1215142"/>
                    <a:pt x="2317173" y="1205346"/>
                  </a:cubicBezTo>
                  <a:cubicBezTo>
                    <a:pt x="2322758" y="1194176"/>
                    <a:pt x="2332883" y="1185585"/>
                    <a:pt x="2337955" y="1174173"/>
                  </a:cubicBezTo>
                  <a:cubicBezTo>
                    <a:pt x="2346852" y="1154155"/>
                    <a:pt x="2351810" y="1132609"/>
                    <a:pt x="2358737" y="1111827"/>
                  </a:cubicBezTo>
                  <a:lnTo>
                    <a:pt x="2379519" y="1049482"/>
                  </a:lnTo>
                  <a:cubicBezTo>
                    <a:pt x="2376055" y="931718"/>
                    <a:pt x="2378649" y="813620"/>
                    <a:pt x="2369128" y="696191"/>
                  </a:cubicBezTo>
                  <a:cubicBezTo>
                    <a:pt x="2368119" y="683743"/>
                    <a:pt x="2354542" y="675861"/>
                    <a:pt x="2348346" y="665018"/>
                  </a:cubicBezTo>
                  <a:cubicBezTo>
                    <a:pt x="2340661" y="651569"/>
                    <a:pt x="2335940" y="636485"/>
                    <a:pt x="2327564" y="623455"/>
                  </a:cubicBezTo>
                  <a:cubicBezTo>
                    <a:pt x="2304701" y="587891"/>
                    <a:pt x="2254828" y="519546"/>
                    <a:pt x="2254828" y="519546"/>
                  </a:cubicBezTo>
                  <a:cubicBezTo>
                    <a:pt x="2251364" y="509155"/>
                    <a:pt x="2249871" y="497883"/>
                    <a:pt x="2244437" y="488373"/>
                  </a:cubicBezTo>
                  <a:cubicBezTo>
                    <a:pt x="2226664" y="457270"/>
                    <a:pt x="2206658" y="440203"/>
                    <a:pt x="2182091" y="415636"/>
                  </a:cubicBezTo>
                  <a:cubicBezTo>
                    <a:pt x="2169387" y="390227"/>
                    <a:pt x="2158887" y="364931"/>
                    <a:pt x="2140528" y="342900"/>
                  </a:cubicBezTo>
                  <a:cubicBezTo>
                    <a:pt x="2103429" y="298382"/>
                    <a:pt x="2113663" y="321840"/>
                    <a:pt x="2067791" y="280555"/>
                  </a:cubicBezTo>
                  <a:cubicBezTo>
                    <a:pt x="2045946" y="260894"/>
                    <a:pt x="2021749" y="242663"/>
                    <a:pt x="2005446" y="218209"/>
                  </a:cubicBezTo>
                  <a:cubicBezTo>
                    <a:pt x="1998519" y="207818"/>
                    <a:pt x="1994416" y="194837"/>
                    <a:pt x="1984664" y="187036"/>
                  </a:cubicBezTo>
                  <a:cubicBezTo>
                    <a:pt x="1959149" y="166624"/>
                    <a:pt x="1928725" y="153207"/>
                    <a:pt x="1901537" y="135082"/>
                  </a:cubicBezTo>
                  <a:lnTo>
                    <a:pt x="1839191" y="93518"/>
                  </a:lnTo>
                  <a:cubicBezTo>
                    <a:pt x="1828800" y="86591"/>
                    <a:pt x="1819189" y="78321"/>
                    <a:pt x="1808019" y="72736"/>
                  </a:cubicBezTo>
                  <a:cubicBezTo>
                    <a:pt x="1794164" y="65809"/>
                    <a:pt x="1779904" y="59640"/>
                    <a:pt x="1766455" y="51955"/>
                  </a:cubicBezTo>
                  <a:cubicBezTo>
                    <a:pt x="1721549" y="26295"/>
                    <a:pt x="1711328" y="0"/>
                    <a:pt x="1641764" y="0"/>
                  </a:cubicBezTo>
                  <a:lnTo>
                    <a:pt x="156902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4400828" y="4127717"/>
              <a:ext cx="4213236" cy="2339047"/>
              <a:chOff x="4343400" y="4083627"/>
              <a:chExt cx="4213236" cy="2339047"/>
            </a:xfrm>
          </p:grpSpPr>
          <p:sp>
            <p:nvSpPr>
              <p:cNvPr id="5" name="Oval 4"/>
              <p:cNvSpPr/>
              <p:nvPr/>
            </p:nvSpPr>
            <p:spPr>
              <a:xfrm>
                <a:off x="6130636" y="4083627"/>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823362" y="4596732"/>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479469" y="4605148"/>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921817" y="5089083"/>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439887" y="5108619"/>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896096" y="5544537"/>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168734" y="4083627"/>
                <a:ext cx="401782" cy="408933"/>
              </a:xfrm>
              <a:prstGeom prst="rect">
                <a:avLst/>
              </a:prstGeom>
              <a:noFill/>
              <a:ln>
                <a:noFill/>
              </a:ln>
            </p:spPr>
            <p:txBody>
              <a:bodyPr wrap="square" rtlCol="0">
                <a:spAutoFit/>
              </a:bodyPr>
              <a:lstStyle/>
              <a:p>
                <a:r>
                  <a:rPr lang="en-US" sz="1400" dirty="0" smtClean="0"/>
                  <a:t>A</a:t>
                </a:r>
                <a:endParaRPr lang="en-US" sz="1400" dirty="0"/>
              </a:p>
            </p:txBody>
          </p:sp>
          <p:sp>
            <p:nvSpPr>
              <p:cNvPr id="12" name="TextBox 11"/>
              <p:cNvSpPr txBox="1"/>
              <p:nvPr/>
            </p:nvSpPr>
            <p:spPr>
              <a:xfrm>
                <a:off x="6882243" y="4629392"/>
                <a:ext cx="401782" cy="408933"/>
              </a:xfrm>
              <a:prstGeom prst="rect">
                <a:avLst/>
              </a:prstGeom>
              <a:noFill/>
              <a:ln>
                <a:noFill/>
              </a:ln>
            </p:spPr>
            <p:txBody>
              <a:bodyPr wrap="square" rtlCol="0">
                <a:spAutoFit/>
              </a:bodyPr>
              <a:lstStyle/>
              <a:p>
                <a:r>
                  <a:rPr lang="en-US" sz="1400" dirty="0"/>
                  <a:t>B</a:t>
                </a:r>
              </a:p>
            </p:txBody>
          </p:sp>
          <p:sp>
            <p:nvSpPr>
              <p:cNvPr id="13" name="TextBox 12"/>
              <p:cNvSpPr txBox="1"/>
              <p:nvPr/>
            </p:nvSpPr>
            <p:spPr>
              <a:xfrm>
                <a:off x="5517565" y="4633101"/>
                <a:ext cx="401782" cy="408933"/>
              </a:xfrm>
              <a:prstGeom prst="rect">
                <a:avLst/>
              </a:prstGeom>
              <a:noFill/>
              <a:ln>
                <a:noFill/>
              </a:ln>
            </p:spPr>
            <p:txBody>
              <a:bodyPr wrap="square" rtlCol="0">
                <a:spAutoFit/>
              </a:bodyPr>
              <a:lstStyle/>
              <a:p>
                <a:r>
                  <a:rPr lang="en-US" sz="1400" dirty="0" smtClean="0"/>
                  <a:t>C</a:t>
                </a:r>
                <a:endParaRPr lang="en-US" sz="1400" dirty="0"/>
              </a:p>
            </p:txBody>
          </p:sp>
          <p:sp>
            <p:nvSpPr>
              <p:cNvPr id="14" name="TextBox 13"/>
              <p:cNvSpPr txBox="1"/>
              <p:nvPr/>
            </p:nvSpPr>
            <p:spPr>
              <a:xfrm>
                <a:off x="7471060" y="5140277"/>
                <a:ext cx="401782" cy="408933"/>
              </a:xfrm>
              <a:prstGeom prst="rect">
                <a:avLst/>
              </a:prstGeom>
              <a:noFill/>
              <a:ln>
                <a:noFill/>
              </a:ln>
            </p:spPr>
            <p:txBody>
              <a:bodyPr wrap="square" rtlCol="0">
                <a:spAutoFit/>
              </a:bodyPr>
              <a:lstStyle/>
              <a:p>
                <a:r>
                  <a:rPr lang="en-US" sz="1400" dirty="0" smtClean="0"/>
                  <a:t>C</a:t>
                </a:r>
                <a:endParaRPr lang="en-US" sz="1400" dirty="0"/>
              </a:p>
            </p:txBody>
          </p:sp>
          <p:sp>
            <p:nvSpPr>
              <p:cNvPr id="15" name="TextBox 14"/>
              <p:cNvSpPr txBox="1"/>
              <p:nvPr/>
            </p:nvSpPr>
            <p:spPr>
              <a:xfrm>
                <a:off x="6944591" y="5572490"/>
                <a:ext cx="401782" cy="408933"/>
              </a:xfrm>
              <a:prstGeom prst="rect">
                <a:avLst/>
              </a:prstGeom>
              <a:noFill/>
              <a:ln>
                <a:noFill/>
              </a:ln>
            </p:spPr>
            <p:txBody>
              <a:bodyPr wrap="square" rtlCol="0">
                <a:spAutoFit/>
              </a:bodyPr>
              <a:lstStyle/>
              <a:p>
                <a:r>
                  <a:rPr lang="en-US" sz="1400" dirty="0"/>
                  <a:t>D</a:t>
                </a:r>
              </a:p>
            </p:txBody>
          </p:sp>
          <p:sp>
            <p:nvSpPr>
              <p:cNvPr id="16" name="Rectangle 15"/>
              <p:cNvSpPr/>
              <p:nvPr/>
            </p:nvSpPr>
            <p:spPr>
              <a:xfrm>
                <a:off x="5900290" y="5046676"/>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973772" y="5133974"/>
                <a:ext cx="401782" cy="408933"/>
              </a:xfrm>
              <a:prstGeom prst="rect">
                <a:avLst/>
              </a:prstGeom>
              <a:noFill/>
              <a:ln>
                <a:noFill/>
              </a:ln>
            </p:spPr>
            <p:txBody>
              <a:bodyPr wrap="square" rtlCol="0">
                <a:spAutoFit/>
              </a:bodyPr>
              <a:lstStyle/>
              <a:p>
                <a:r>
                  <a:rPr lang="en-US" sz="1400" dirty="0"/>
                  <a:t>D</a:t>
                </a:r>
              </a:p>
            </p:txBody>
          </p:sp>
          <p:sp>
            <p:nvSpPr>
              <p:cNvPr id="18" name="TextBox 17"/>
              <p:cNvSpPr txBox="1"/>
              <p:nvPr/>
            </p:nvSpPr>
            <p:spPr>
              <a:xfrm>
                <a:off x="5958648" y="5000888"/>
                <a:ext cx="401782" cy="408933"/>
              </a:xfrm>
              <a:prstGeom prst="rect">
                <a:avLst/>
              </a:prstGeom>
              <a:noFill/>
              <a:ln>
                <a:noFill/>
              </a:ln>
            </p:spPr>
            <p:txBody>
              <a:bodyPr wrap="square" rtlCol="0">
                <a:spAutoFit/>
              </a:bodyPr>
              <a:lstStyle/>
              <a:p>
                <a:r>
                  <a:rPr lang="en-US" sz="1400" dirty="0" smtClean="0"/>
                  <a:t>1</a:t>
                </a:r>
                <a:endParaRPr lang="en-US" sz="1400" dirty="0"/>
              </a:p>
            </p:txBody>
          </p:sp>
          <p:sp>
            <p:nvSpPr>
              <p:cNvPr id="19" name="Rectangle 18"/>
              <p:cNvSpPr/>
              <p:nvPr/>
            </p:nvSpPr>
            <p:spPr>
              <a:xfrm>
                <a:off x="6450485" y="5044322"/>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512760" y="5572490"/>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397545" y="5574311"/>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402530" y="6057174"/>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477987" y="6057174"/>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096774" y="5594206"/>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450552" y="5547066"/>
                <a:ext cx="401782" cy="408933"/>
              </a:xfrm>
              <a:prstGeom prst="rect">
                <a:avLst/>
              </a:prstGeom>
              <a:noFill/>
              <a:ln>
                <a:noFill/>
              </a:ln>
            </p:spPr>
            <p:txBody>
              <a:bodyPr wrap="square" rtlCol="0">
                <a:spAutoFit/>
              </a:bodyPr>
              <a:lstStyle/>
              <a:p>
                <a:r>
                  <a:rPr lang="en-US" sz="1400" dirty="0" smtClean="0"/>
                  <a:t>1</a:t>
                </a:r>
                <a:endParaRPr lang="en-US" sz="1400" dirty="0"/>
              </a:p>
            </p:txBody>
          </p:sp>
          <p:sp>
            <p:nvSpPr>
              <p:cNvPr id="26" name="TextBox 25"/>
              <p:cNvSpPr txBox="1"/>
              <p:nvPr/>
            </p:nvSpPr>
            <p:spPr>
              <a:xfrm>
                <a:off x="8154854" y="5568473"/>
                <a:ext cx="401782" cy="408933"/>
              </a:xfrm>
              <a:prstGeom prst="rect">
                <a:avLst/>
              </a:prstGeom>
              <a:noFill/>
              <a:ln>
                <a:noFill/>
              </a:ln>
            </p:spPr>
            <p:txBody>
              <a:bodyPr wrap="square" rtlCol="0">
                <a:spAutoFit/>
              </a:bodyPr>
              <a:lstStyle/>
              <a:p>
                <a:r>
                  <a:rPr lang="en-US" sz="1400" dirty="0" smtClean="0"/>
                  <a:t>1</a:t>
                </a:r>
                <a:endParaRPr lang="en-US" sz="1400" dirty="0"/>
              </a:p>
            </p:txBody>
          </p:sp>
          <p:sp>
            <p:nvSpPr>
              <p:cNvPr id="27" name="TextBox 26"/>
              <p:cNvSpPr txBox="1"/>
              <p:nvPr/>
            </p:nvSpPr>
            <p:spPr>
              <a:xfrm>
                <a:off x="7521280" y="6013741"/>
                <a:ext cx="401782" cy="408933"/>
              </a:xfrm>
              <a:prstGeom prst="rect">
                <a:avLst/>
              </a:prstGeom>
              <a:noFill/>
              <a:ln>
                <a:noFill/>
              </a:ln>
            </p:spPr>
            <p:txBody>
              <a:bodyPr wrap="square" rtlCol="0">
                <a:spAutoFit/>
              </a:bodyPr>
              <a:lstStyle/>
              <a:p>
                <a:r>
                  <a:rPr lang="en-US" sz="1400" dirty="0" smtClean="0"/>
                  <a:t>1</a:t>
                </a:r>
                <a:endParaRPr lang="en-US" sz="1400" dirty="0"/>
              </a:p>
            </p:txBody>
          </p:sp>
          <p:sp>
            <p:nvSpPr>
              <p:cNvPr id="28" name="TextBox 27"/>
              <p:cNvSpPr txBox="1"/>
              <p:nvPr/>
            </p:nvSpPr>
            <p:spPr>
              <a:xfrm>
                <a:off x="6450484" y="6004215"/>
                <a:ext cx="401782" cy="408933"/>
              </a:xfrm>
              <a:prstGeom prst="rect">
                <a:avLst/>
              </a:prstGeom>
              <a:noFill/>
              <a:ln>
                <a:noFill/>
              </a:ln>
            </p:spPr>
            <p:txBody>
              <a:bodyPr wrap="square" rtlCol="0">
                <a:spAutoFit/>
              </a:bodyPr>
              <a:lstStyle/>
              <a:p>
                <a:r>
                  <a:rPr lang="en-US" sz="1400" dirty="0"/>
                  <a:t>0</a:t>
                </a:r>
              </a:p>
            </p:txBody>
          </p:sp>
          <p:sp>
            <p:nvSpPr>
              <p:cNvPr id="29" name="TextBox 28"/>
              <p:cNvSpPr txBox="1"/>
              <p:nvPr/>
            </p:nvSpPr>
            <p:spPr>
              <a:xfrm>
                <a:off x="6476193" y="5000889"/>
                <a:ext cx="401782" cy="408933"/>
              </a:xfrm>
              <a:prstGeom prst="rect">
                <a:avLst/>
              </a:prstGeom>
              <a:noFill/>
              <a:ln>
                <a:noFill/>
              </a:ln>
            </p:spPr>
            <p:txBody>
              <a:bodyPr wrap="square" rtlCol="0">
                <a:spAutoFit/>
              </a:bodyPr>
              <a:lstStyle/>
              <a:p>
                <a:r>
                  <a:rPr lang="en-US" sz="1400" dirty="0"/>
                  <a:t>0</a:t>
                </a:r>
              </a:p>
            </p:txBody>
          </p:sp>
          <p:sp>
            <p:nvSpPr>
              <p:cNvPr id="30" name="TextBox 29"/>
              <p:cNvSpPr txBox="1"/>
              <p:nvPr/>
            </p:nvSpPr>
            <p:spPr>
              <a:xfrm>
                <a:off x="4553421" y="5547065"/>
                <a:ext cx="401782" cy="408933"/>
              </a:xfrm>
              <a:prstGeom prst="rect">
                <a:avLst/>
              </a:prstGeom>
              <a:noFill/>
              <a:ln>
                <a:noFill/>
              </a:ln>
            </p:spPr>
            <p:txBody>
              <a:bodyPr wrap="square" rtlCol="0">
                <a:spAutoFit/>
              </a:bodyPr>
              <a:lstStyle/>
              <a:p>
                <a:r>
                  <a:rPr lang="en-US" sz="1400" dirty="0"/>
                  <a:t>0</a:t>
                </a:r>
              </a:p>
            </p:txBody>
          </p:sp>
          <p:cxnSp>
            <p:nvCxnSpPr>
              <p:cNvPr id="32" name="Straight Connector 31"/>
              <p:cNvCxnSpPr>
                <a:stCxn id="5" idx="3"/>
              </p:cNvCxnSpPr>
              <p:nvPr/>
            </p:nvCxnSpPr>
            <p:spPr>
              <a:xfrm flipH="1">
                <a:off x="5843137" y="4394049"/>
                <a:ext cx="342281" cy="302097"/>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p:cNvCxnSpPr>
                <a:stCxn id="7" idx="3"/>
                <a:endCxn id="8" idx="7"/>
              </p:cNvCxnSpPr>
              <p:nvPr/>
            </p:nvCxnSpPr>
            <p:spPr>
              <a:xfrm flipH="1">
                <a:off x="5241108" y="4915570"/>
                <a:ext cx="293143" cy="226773"/>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a:stCxn id="8" idx="3"/>
                <a:endCxn id="30" idx="0"/>
              </p:cNvCxnSpPr>
              <p:nvPr/>
            </p:nvCxnSpPr>
            <p:spPr>
              <a:xfrm flipH="1">
                <a:off x="4754313" y="5399506"/>
                <a:ext cx="222287" cy="147559"/>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a:off x="5239159" y="5400263"/>
                <a:ext cx="188350" cy="142292"/>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5816039" y="4861437"/>
                <a:ext cx="162190" cy="182885"/>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a:endCxn id="6" idx="1"/>
              </p:cNvCxnSpPr>
              <p:nvPr/>
            </p:nvCxnSpPr>
            <p:spPr>
              <a:xfrm>
                <a:off x="6491486" y="4348773"/>
                <a:ext cx="386658" cy="301219"/>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p:cNvCxnSpPr/>
              <p:nvPr/>
            </p:nvCxnSpPr>
            <p:spPr>
              <a:xfrm flipH="1">
                <a:off x="6786458" y="4915570"/>
                <a:ext cx="91517" cy="125669"/>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p:cNvCxnSpPr>
                <a:stCxn id="12" idx="2"/>
                <a:endCxn id="9" idx="1"/>
              </p:cNvCxnSpPr>
              <p:nvPr/>
            </p:nvCxnSpPr>
            <p:spPr>
              <a:xfrm>
                <a:off x="7083135" y="5038325"/>
                <a:ext cx="411535" cy="123554"/>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a:off x="7782527" y="5399505"/>
                <a:ext cx="394835" cy="194701"/>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p:cNvCxnSpPr>
                <a:stCxn id="9" idx="3"/>
              </p:cNvCxnSpPr>
              <p:nvPr/>
            </p:nvCxnSpPr>
            <p:spPr>
              <a:xfrm flipH="1">
                <a:off x="7258056" y="5419041"/>
                <a:ext cx="236613" cy="204913"/>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a:off x="7236783" y="5807304"/>
                <a:ext cx="319320" cy="218114"/>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flipH="1">
                <a:off x="6725198" y="5832817"/>
                <a:ext cx="196327" cy="206709"/>
              </a:xfrm>
              <a:prstGeom prst="line">
                <a:avLst/>
              </a:prstGeom>
            </p:spPr>
            <p:style>
              <a:lnRef idx="1">
                <a:schemeClr val="dk1"/>
              </a:lnRef>
              <a:fillRef idx="0">
                <a:schemeClr val="dk1"/>
              </a:fillRef>
              <a:effectRef idx="0">
                <a:schemeClr val="dk1"/>
              </a:effectRef>
              <a:fontRef idx="minor">
                <a:schemeClr val="tx1"/>
              </a:fontRef>
            </p:style>
          </p:cxnSp>
          <p:sp>
            <p:nvSpPr>
              <p:cNvPr id="72" name="Freeform 71"/>
              <p:cNvSpPr/>
              <p:nvPr/>
            </p:nvSpPr>
            <p:spPr>
              <a:xfrm>
                <a:off x="4343400" y="4379208"/>
                <a:ext cx="1984664" cy="1865728"/>
              </a:xfrm>
              <a:custGeom>
                <a:avLst/>
                <a:gdLst>
                  <a:gd name="connsiteX0" fmla="*/ 1579418 w 1984664"/>
                  <a:gd name="connsiteY0" fmla="*/ 47319 h 1865728"/>
                  <a:gd name="connsiteX1" fmla="*/ 1527464 w 1984664"/>
                  <a:gd name="connsiteY1" fmla="*/ 16147 h 1865728"/>
                  <a:gd name="connsiteX2" fmla="*/ 1226127 w 1984664"/>
                  <a:gd name="connsiteY2" fmla="*/ 26537 h 1865728"/>
                  <a:gd name="connsiteX3" fmla="*/ 1163782 w 1984664"/>
                  <a:gd name="connsiteY3" fmla="*/ 57710 h 1865728"/>
                  <a:gd name="connsiteX4" fmla="*/ 1039091 w 1984664"/>
                  <a:gd name="connsiteY4" fmla="*/ 109665 h 1865728"/>
                  <a:gd name="connsiteX5" fmla="*/ 1007918 w 1984664"/>
                  <a:gd name="connsiteY5" fmla="*/ 130447 h 1865728"/>
                  <a:gd name="connsiteX6" fmla="*/ 914400 w 1984664"/>
                  <a:gd name="connsiteY6" fmla="*/ 203183 h 1865728"/>
                  <a:gd name="connsiteX7" fmla="*/ 841664 w 1984664"/>
                  <a:gd name="connsiteY7" fmla="*/ 234356 h 1865728"/>
                  <a:gd name="connsiteX8" fmla="*/ 779318 w 1984664"/>
                  <a:gd name="connsiteY8" fmla="*/ 275919 h 1865728"/>
                  <a:gd name="connsiteX9" fmla="*/ 737755 w 1984664"/>
                  <a:gd name="connsiteY9" fmla="*/ 307092 h 1865728"/>
                  <a:gd name="connsiteX10" fmla="*/ 706582 w 1984664"/>
                  <a:gd name="connsiteY10" fmla="*/ 317483 h 1865728"/>
                  <a:gd name="connsiteX11" fmla="*/ 644236 w 1984664"/>
                  <a:gd name="connsiteY11" fmla="*/ 348656 h 1865728"/>
                  <a:gd name="connsiteX12" fmla="*/ 581891 w 1984664"/>
                  <a:gd name="connsiteY12" fmla="*/ 390219 h 1865728"/>
                  <a:gd name="connsiteX13" fmla="*/ 550718 w 1984664"/>
                  <a:gd name="connsiteY13" fmla="*/ 421392 h 1865728"/>
                  <a:gd name="connsiteX14" fmla="*/ 509155 w 1984664"/>
                  <a:gd name="connsiteY14" fmla="*/ 452565 h 1865728"/>
                  <a:gd name="connsiteX15" fmla="*/ 477982 w 1984664"/>
                  <a:gd name="connsiteY15" fmla="*/ 473347 h 1865728"/>
                  <a:gd name="connsiteX16" fmla="*/ 405245 w 1984664"/>
                  <a:gd name="connsiteY16" fmla="*/ 525301 h 1865728"/>
                  <a:gd name="connsiteX17" fmla="*/ 384464 w 1984664"/>
                  <a:gd name="connsiteY17" fmla="*/ 556474 h 1865728"/>
                  <a:gd name="connsiteX18" fmla="*/ 374073 w 1984664"/>
                  <a:gd name="connsiteY18" fmla="*/ 587647 h 1865728"/>
                  <a:gd name="connsiteX19" fmla="*/ 342900 w 1984664"/>
                  <a:gd name="connsiteY19" fmla="*/ 618819 h 1865728"/>
                  <a:gd name="connsiteX20" fmla="*/ 290945 w 1984664"/>
                  <a:gd name="connsiteY20" fmla="*/ 670774 h 1865728"/>
                  <a:gd name="connsiteX21" fmla="*/ 280555 w 1984664"/>
                  <a:gd name="connsiteY21" fmla="*/ 701947 h 1865728"/>
                  <a:gd name="connsiteX22" fmla="*/ 228600 w 1984664"/>
                  <a:gd name="connsiteY22" fmla="*/ 764292 h 1865728"/>
                  <a:gd name="connsiteX23" fmla="*/ 197427 w 1984664"/>
                  <a:gd name="connsiteY23" fmla="*/ 826637 h 1865728"/>
                  <a:gd name="connsiteX24" fmla="*/ 145473 w 1984664"/>
                  <a:gd name="connsiteY24" fmla="*/ 920156 h 1865728"/>
                  <a:gd name="connsiteX25" fmla="*/ 124691 w 1984664"/>
                  <a:gd name="connsiteY25" fmla="*/ 961719 h 1865728"/>
                  <a:gd name="connsiteX26" fmla="*/ 114300 w 1984664"/>
                  <a:gd name="connsiteY26" fmla="*/ 992892 h 1865728"/>
                  <a:gd name="connsiteX27" fmla="*/ 83127 w 1984664"/>
                  <a:gd name="connsiteY27" fmla="*/ 1024065 h 1865728"/>
                  <a:gd name="connsiteX28" fmla="*/ 62345 w 1984664"/>
                  <a:gd name="connsiteY28" fmla="*/ 1055237 h 1865728"/>
                  <a:gd name="connsiteX29" fmla="*/ 51955 w 1984664"/>
                  <a:gd name="connsiteY29" fmla="*/ 1086410 h 1865728"/>
                  <a:gd name="connsiteX30" fmla="*/ 31173 w 1984664"/>
                  <a:gd name="connsiteY30" fmla="*/ 1117583 h 1865728"/>
                  <a:gd name="connsiteX31" fmla="*/ 20782 w 1984664"/>
                  <a:gd name="connsiteY31" fmla="*/ 1179928 h 1865728"/>
                  <a:gd name="connsiteX32" fmla="*/ 0 w 1984664"/>
                  <a:gd name="connsiteY32" fmla="*/ 1252665 h 1865728"/>
                  <a:gd name="connsiteX33" fmla="*/ 20782 w 1984664"/>
                  <a:gd name="connsiteY33" fmla="*/ 1439701 h 1865728"/>
                  <a:gd name="connsiteX34" fmla="*/ 31173 w 1984664"/>
                  <a:gd name="connsiteY34" fmla="*/ 1481265 h 1865728"/>
                  <a:gd name="connsiteX35" fmla="*/ 62345 w 1984664"/>
                  <a:gd name="connsiteY35" fmla="*/ 1502047 h 1865728"/>
                  <a:gd name="connsiteX36" fmla="*/ 93518 w 1984664"/>
                  <a:gd name="connsiteY36" fmla="*/ 1585174 h 1865728"/>
                  <a:gd name="connsiteX37" fmla="*/ 103909 w 1984664"/>
                  <a:gd name="connsiteY37" fmla="*/ 1616347 h 1865728"/>
                  <a:gd name="connsiteX38" fmla="*/ 114300 w 1984664"/>
                  <a:gd name="connsiteY38" fmla="*/ 1657910 h 1865728"/>
                  <a:gd name="connsiteX39" fmla="*/ 145473 w 1984664"/>
                  <a:gd name="connsiteY39" fmla="*/ 1689083 h 1865728"/>
                  <a:gd name="connsiteX40" fmla="*/ 249382 w 1984664"/>
                  <a:gd name="connsiteY40" fmla="*/ 1751428 h 1865728"/>
                  <a:gd name="connsiteX41" fmla="*/ 280555 w 1984664"/>
                  <a:gd name="connsiteY41" fmla="*/ 1761819 h 1865728"/>
                  <a:gd name="connsiteX42" fmla="*/ 342900 w 1984664"/>
                  <a:gd name="connsiteY42" fmla="*/ 1772210 h 1865728"/>
                  <a:gd name="connsiteX43" fmla="*/ 405245 w 1984664"/>
                  <a:gd name="connsiteY43" fmla="*/ 1792992 h 1865728"/>
                  <a:gd name="connsiteX44" fmla="*/ 436418 w 1984664"/>
                  <a:gd name="connsiteY44" fmla="*/ 1813774 h 1865728"/>
                  <a:gd name="connsiteX45" fmla="*/ 529936 w 1984664"/>
                  <a:gd name="connsiteY45" fmla="*/ 1824165 h 1865728"/>
                  <a:gd name="connsiteX46" fmla="*/ 571500 w 1984664"/>
                  <a:gd name="connsiteY46" fmla="*/ 1834556 h 1865728"/>
                  <a:gd name="connsiteX47" fmla="*/ 633845 w 1984664"/>
                  <a:gd name="connsiteY47" fmla="*/ 1855337 h 1865728"/>
                  <a:gd name="connsiteX48" fmla="*/ 685800 w 1984664"/>
                  <a:gd name="connsiteY48" fmla="*/ 1865728 h 1865728"/>
                  <a:gd name="connsiteX49" fmla="*/ 789709 w 1984664"/>
                  <a:gd name="connsiteY49" fmla="*/ 1855337 h 1865728"/>
                  <a:gd name="connsiteX50" fmla="*/ 883227 w 1984664"/>
                  <a:gd name="connsiteY50" fmla="*/ 1824165 h 1865728"/>
                  <a:gd name="connsiteX51" fmla="*/ 966355 w 1984664"/>
                  <a:gd name="connsiteY51" fmla="*/ 1803383 h 1865728"/>
                  <a:gd name="connsiteX52" fmla="*/ 1101436 w 1984664"/>
                  <a:gd name="connsiteY52" fmla="*/ 1772210 h 1865728"/>
                  <a:gd name="connsiteX53" fmla="*/ 1163782 w 1984664"/>
                  <a:gd name="connsiteY53" fmla="*/ 1751428 h 1865728"/>
                  <a:gd name="connsiteX54" fmla="*/ 1246909 w 1984664"/>
                  <a:gd name="connsiteY54" fmla="*/ 1699474 h 1865728"/>
                  <a:gd name="connsiteX55" fmla="*/ 1350818 w 1984664"/>
                  <a:gd name="connsiteY55" fmla="*/ 1657910 h 1865728"/>
                  <a:gd name="connsiteX56" fmla="*/ 1433945 w 1984664"/>
                  <a:gd name="connsiteY56" fmla="*/ 1605956 h 1865728"/>
                  <a:gd name="connsiteX57" fmla="*/ 1496291 w 1984664"/>
                  <a:gd name="connsiteY57" fmla="*/ 1564392 h 1865728"/>
                  <a:gd name="connsiteX58" fmla="*/ 1548245 w 1984664"/>
                  <a:gd name="connsiteY58" fmla="*/ 1512437 h 1865728"/>
                  <a:gd name="connsiteX59" fmla="*/ 1610591 w 1984664"/>
                  <a:gd name="connsiteY59" fmla="*/ 1460483 h 1865728"/>
                  <a:gd name="connsiteX60" fmla="*/ 1652155 w 1984664"/>
                  <a:gd name="connsiteY60" fmla="*/ 1398137 h 1865728"/>
                  <a:gd name="connsiteX61" fmla="*/ 1683327 w 1984664"/>
                  <a:gd name="connsiteY61" fmla="*/ 1366965 h 1865728"/>
                  <a:gd name="connsiteX62" fmla="*/ 1724891 w 1984664"/>
                  <a:gd name="connsiteY62" fmla="*/ 1304619 h 1865728"/>
                  <a:gd name="connsiteX63" fmla="*/ 1735282 w 1984664"/>
                  <a:gd name="connsiteY63" fmla="*/ 1273447 h 1865728"/>
                  <a:gd name="connsiteX64" fmla="*/ 1797627 w 1984664"/>
                  <a:gd name="connsiteY64" fmla="*/ 1221492 h 1865728"/>
                  <a:gd name="connsiteX65" fmla="*/ 1818409 w 1984664"/>
                  <a:gd name="connsiteY65" fmla="*/ 1190319 h 1865728"/>
                  <a:gd name="connsiteX66" fmla="*/ 1891145 w 1984664"/>
                  <a:gd name="connsiteY66" fmla="*/ 1127974 h 1865728"/>
                  <a:gd name="connsiteX67" fmla="*/ 1932709 w 1984664"/>
                  <a:gd name="connsiteY67" fmla="*/ 1065628 h 1865728"/>
                  <a:gd name="connsiteX68" fmla="*/ 1943100 w 1984664"/>
                  <a:gd name="connsiteY68" fmla="*/ 1034456 h 1865728"/>
                  <a:gd name="connsiteX69" fmla="*/ 1963882 w 1984664"/>
                  <a:gd name="connsiteY69" fmla="*/ 961719 h 1865728"/>
                  <a:gd name="connsiteX70" fmla="*/ 1974273 w 1984664"/>
                  <a:gd name="connsiteY70" fmla="*/ 868201 h 1865728"/>
                  <a:gd name="connsiteX71" fmla="*/ 1984664 w 1984664"/>
                  <a:gd name="connsiteY71" fmla="*/ 837028 h 1865728"/>
                  <a:gd name="connsiteX72" fmla="*/ 1974273 w 1984664"/>
                  <a:gd name="connsiteY72" fmla="*/ 546083 h 1865728"/>
                  <a:gd name="connsiteX73" fmla="*/ 1922318 w 1984664"/>
                  <a:gd name="connsiteY73" fmla="*/ 452565 h 1865728"/>
                  <a:gd name="connsiteX74" fmla="*/ 1880755 w 1984664"/>
                  <a:gd name="connsiteY74" fmla="*/ 390219 h 1865728"/>
                  <a:gd name="connsiteX75" fmla="*/ 1839191 w 1984664"/>
                  <a:gd name="connsiteY75" fmla="*/ 327874 h 1865728"/>
                  <a:gd name="connsiteX76" fmla="*/ 1818409 w 1984664"/>
                  <a:gd name="connsiteY76" fmla="*/ 296701 h 1865728"/>
                  <a:gd name="connsiteX77" fmla="*/ 1714500 w 1984664"/>
                  <a:gd name="connsiteY77" fmla="*/ 182401 h 1865728"/>
                  <a:gd name="connsiteX78" fmla="*/ 1683327 w 1984664"/>
                  <a:gd name="connsiteY78" fmla="*/ 151228 h 1865728"/>
                  <a:gd name="connsiteX79" fmla="*/ 1610591 w 1984664"/>
                  <a:gd name="connsiteY79" fmla="*/ 88883 h 1865728"/>
                  <a:gd name="connsiteX80" fmla="*/ 1579418 w 1984664"/>
                  <a:gd name="connsiteY80" fmla="*/ 47319 h 186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84664" h="1865728">
                    <a:moveTo>
                      <a:pt x="1579418" y="47319"/>
                    </a:moveTo>
                    <a:cubicBezTo>
                      <a:pt x="1565564" y="35196"/>
                      <a:pt x="1545528" y="25179"/>
                      <a:pt x="1527464" y="16147"/>
                    </a:cubicBezTo>
                    <a:cubicBezTo>
                      <a:pt x="1444364" y="-25403"/>
                      <a:pt x="1228834" y="26329"/>
                      <a:pt x="1226127" y="26537"/>
                    </a:cubicBezTo>
                    <a:cubicBezTo>
                      <a:pt x="1205345" y="36928"/>
                      <a:pt x="1185355" y="49081"/>
                      <a:pt x="1163782" y="57710"/>
                    </a:cubicBezTo>
                    <a:cubicBezTo>
                      <a:pt x="1079506" y="91421"/>
                      <a:pt x="1162449" y="27426"/>
                      <a:pt x="1039091" y="109665"/>
                    </a:cubicBezTo>
                    <a:cubicBezTo>
                      <a:pt x="1028700" y="116592"/>
                      <a:pt x="1017909" y="122954"/>
                      <a:pt x="1007918" y="130447"/>
                    </a:cubicBezTo>
                    <a:cubicBezTo>
                      <a:pt x="976325" y="154142"/>
                      <a:pt x="951865" y="190695"/>
                      <a:pt x="914400" y="203183"/>
                    </a:cubicBezTo>
                    <a:cubicBezTo>
                      <a:pt x="882149" y="213933"/>
                      <a:pt x="873767" y="215095"/>
                      <a:pt x="841664" y="234356"/>
                    </a:cubicBezTo>
                    <a:cubicBezTo>
                      <a:pt x="820247" y="247206"/>
                      <a:pt x="799299" y="260933"/>
                      <a:pt x="779318" y="275919"/>
                    </a:cubicBezTo>
                    <a:cubicBezTo>
                      <a:pt x="765464" y="286310"/>
                      <a:pt x="752791" y="298500"/>
                      <a:pt x="737755" y="307092"/>
                    </a:cubicBezTo>
                    <a:cubicBezTo>
                      <a:pt x="728245" y="312526"/>
                      <a:pt x="716379" y="312585"/>
                      <a:pt x="706582" y="317483"/>
                    </a:cubicBezTo>
                    <a:cubicBezTo>
                      <a:pt x="626009" y="357770"/>
                      <a:pt x="722590" y="322538"/>
                      <a:pt x="644236" y="348656"/>
                    </a:cubicBezTo>
                    <a:cubicBezTo>
                      <a:pt x="544795" y="448097"/>
                      <a:pt x="672118" y="330068"/>
                      <a:pt x="581891" y="390219"/>
                    </a:cubicBezTo>
                    <a:cubicBezTo>
                      <a:pt x="569664" y="398370"/>
                      <a:pt x="561875" y="411828"/>
                      <a:pt x="550718" y="421392"/>
                    </a:cubicBezTo>
                    <a:cubicBezTo>
                      <a:pt x="537569" y="432663"/>
                      <a:pt x="523247" y="442499"/>
                      <a:pt x="509155" y="452565"/>
                    </a:cubicBezTo>
                    <a:cubicBezTo>
                      <a:pt x="498993" y="459824"/>
                      <a:pt x="486813" y="464516"/>
                      <a:pt x="477982" y="473347"/>
                    </a:cubicBezTo>
                    <a:cubicBezTo>
                      <a:pt x="420578" y="530750"/>
                      <a:pt x="478175" y="507068"/>
                      <a:pt x="405245" y="525301"/>
                    </a:cubicBezTo>
                    <a:cubicBezTo>
                      <a:pt x="398318" y="535692"/>
                      <a:pt x="390049" y="545304"/>
                      <a:pt x="384464" y="556474"/>
                    </a:cubicBezTo>
                    <a:cubicBezTo>
                      <a:pt x="379566" y="566271"/>
                      <a:pt x="380149" y="578534"/>
                      <a:pt x="374073" y="587647"/>
                    </a:cubicBezTo>
                    <a:cubicBezTo>
                      <a:pt x="365922" y="599874"/>
                      <a:pt x="352308" y="607530"/>
                      <a:pt x="342900" y="618819"/>
                    </a:cubicBezTo>
                    <a:cubicBezTo>
                      <a:pt x="299603" y="670775"/>
                      <a:pt x="348097" y="632673"/>
                      <a:pt x="290945" y="670774"/>
                    </a:cubicBezTo>
                    <a:cubicBezTo>
                      <a:pt x="287482" y="681165"/>
                      <a:pt x="286631" y="692834"/>
                      <a:pt x="280555" y="701947"/>
                    </a:cubicBezTo>
                    <a:cubicBezTo>
                      <a:pt x="234589" y="770897"/>
                      <a:pt x="262600" y="696291"/>
                      <a:pt x="228600" y="764292"/>
                    </a:cubicBezTo>
                    <a:cubicBezTo>
                      <a:pt x="185582" y="850327"/>
                      <a:pt x="256981" y="737308"/>
                      <a:pt x="197427" y="826637"/>
                    </a:cubicBezTo>
                    <a:cubicBezTo>
                      <a:pt x="168694" y="912835"/>
                      <a:pt x="216926" y="777254"/>
                      <a:pt x="145473" y="920156"/>
                    </a:cubicBezTo>
                    <a:cubicBezTo>
                      <a:pt x="138546" y="934010"/>
                      <a:pt x="130793" y="947482"/>
                      <a:pt x="124691" y="961719"/>
                    </a:cubicBezTo>
                    <a:cubicBezTo>
                      <a:pt x="120376" y="971786"/>
                      <a:pt x="120376" y="983778"/>
                      <a:pt x="114300" y="992892"/>
                    </a:cubicBezTo>
                    <a:cubicBezTo>
                      <a:pt x="106149" y="1005119"/>
                      <a:pt x="92535" y="1012776"/>
                      <a:pt x="83127" y="1024065"/>
                    </a:cubicBezTo>
                    <a:cubicBezTo>
                      <a:pt x="75132" y="1033659"/>
                      <a:pt x="69272" y="1044846"/>
                      <a:pt x="62345" y="1055237"/>
                    </a:cubicBezTo>
                    <a:cubicBezTo>
                      <a:pt x="58882" y="1065628"/>
                      <a:pt x="56853" y="1076613"/>
                      <a:pt x="51955" y="1086410"/>
                    </a:cubicBezTo>
                    <a:cubicBezTo>
                      <a:pt x="46370" y="1097580"/>
                      <a:pt x="35122" y="1105735"/>
                      <a:pt x="31173" y="1117583"/>
                    </a:cubicBezTo>
                    <a:cubicBezTo>
                      <a:pt x="24511" y="1137570"/>
                      <a:pt x="24914" y="1159269"/>
                      <a:pt x="20782" y="1179928"/>
                    </a:cubicBezTo>
                    <a:cubicBezTo>
                      <a:pt x="14258" y="1212547"/>
                      <a:pt x="9904" y="1222954"/>
                      <a:pt x="0" y="1252665"/>
                    </a:cubicBezTo>
                    <a:cubicBezTo>
                      <a:pt x="16671" y="1502723"/>
                      <a:pt x="-7243" y="1341615"/>
                      <a:pt x="20782" y="1439701"/>
                    </a:cubicBezTo>
                    <a:cubicBezTo>
                      <a:pt x="24705" y="1453433"/>
                      <a:pt x="23251" y="1469382"/>
                      <a:pt x="31173" y="1481265"/>
                    </a:cubicBezTo>
                    <a:cubicBezTo>
                      <a:pt x="38100" y="1491656"/>
                      <a:pt x="51954" y="1495120"/>
                      <a:pt x="62345" y="1502047"/>
                    </a:cubicBezTo>
                    <a:cubicBezTo>
                      <a:pt x="82393" y="1602284"/>
                      <a:pt x="57843" y="1513824"/>
                      <a:pt x="93518" y="1585174"/>
                    </a:cubicBezTo>
                    <a:cubicBezTo>
                      <a:pt x="98416" y="1594971"/>
                      <a:pt x="100900" y="1605815"/>
                      <a:pt x="103909" y="1616347"/>
                    </a:cubicBezTo>
                    <a:cubicBezTo>
                      <a:pt x="107832" y="1630078"/>
                      <a:pt x="107215" y="1645511"/>
                      <a:pt x="114300" y="1657910"/>
                    </a:cubicBezTo>
                    <a:cubicBezTo>
                      <a:pt x="121591" y="1670669"/>
                      <a:pt x="133873" y="1680061"/>
                      <a:pt x="145473" y="1689083"/>
                    </a:cubicBezTo>
                    <a:cubicBezTo>
                      <a:pt x="175698" y="1712592"/>
                      <a:pt x="213391" y="1736004"/>
                      <a:pt x="249382" y="1751428"/>
                    </a:cubicBezTo>
                    <a:cubicBezTo>
                      <a:pt x="259450" y="1755743"/>
                      <a:pt x="269863" y="1759443"/>
                      <a:pt x="280555" y="1761819"/>
                    </a:cubicBezTo>
                    <a:cubicBezTo>
                      <a:pt x="301122" y="1766389"/>
                      <a:pt x="322461" y="1767100"/>
                      <a:pt x="342900" y="1772210"/>
                    </a:cubicBezTo>
                    <a:cubicBezTo>
                      <a:pt x="364152" y="1777523"/>
                      <a:pt x="387018" y="1780841"/>
                      <a:pt x="405245" y="1792992"/>
                    </a:cubicBezTo>
                    <a:cubicBezTo>
                      <a:pt x="415636" y="1799919"/>
                      <a:pt x="424302" y="1810745"/>
                      <a:pt x="436418" y="1813774"/>
                    </a:cubicBezTo>
                    <a:cubicBezTo>
                      <a:pt x="466846" y="1821381"/>
                      <a:pt x="498763" y="1820701"/>
                      <a:pt x="529936" y="1824165"/>
                    </a:cubicBezTo>
                    <a:cubicBezTo>
                      <a:pt x="543791" y="1827629"/>
                      <a:pt x="557821" y="1830452"/>
                      <a:pt x="571500" y="1834556"/>
                    </a:cubicBezTo>
                    <a:cubicBezTo>
                      <a:pt x="592482" y="1840850"/>
                      <a:pt x="612711" y="1849573"/>
                      <a:pt x="633845" y="1855337"/>
                    </a:cubicBezTo>
                    <a:cubicBezTo>
                      <a:pt x="650884" y="1859984"/>
                      <a:pt x="668482" y="1862264"/>
                      <a:pt x="685800" y="1865728"/>
                    </a:cubicBezTo>
                    <a:cubicBezTo>
                      <a:pt x="720436" y="1862264"/>
                      <a:pt x="755250" y="1860260"/>
                      <a:pt x="789709" y="1855337"/>
                    </a:cubicBezTo>
                    <a:cubicBezTo>
                      <a:pt x="827217" y="1849979"/>
                      <a:pt x="846945" y="1837771"/>
                      <a:pt x="883227" y="1824165"/>
                    </a:cubicBezTo>
                    <a:cubicBezTo>
                      <a:pt x="922185" y="1809556"/>
                      <a:pt x="918124" y="1813718"/>
                      <a:pt x="966355" y="1803383"/>
                    </a:cubicBezTo>
                    <a:cubicBezTo>
                      <a:pt x="969246" y="1802763"/>
                      <a:pt x="1075657" y="1779944"/>
                      <a:pt x="1101436" y="1772210"/>
                    </a:cubicBezTo>
                    <a:cubicBezTo>
                      <a:pt x="1122418" y="1765915"/>
                      <a:pt x="1163782" y="1751428"/>
                      <a:pt x="1163782" y="1751428"/>
                    </a:cubicBezTo>
                    <a:cubicBezTo>
                      <a:pt x="1244529" y="1670681"/>
                      <a:pt x="1165137" y="1735817"/>
                      <a:pt x="1246909" y="1699474"/>
                    </a:cubicBezTo>
                    <a:cubicBezTo>
                      <a:pt x="1356708" y="1650674"/>
                      <a:pt x="1241720" y="1679730"/>
                      <a:pt x="1350818" y="1657910"/>
                    </a:cubicBezTo>
                    <a:cubicBezTo>
                      <a:pt x="1445294" y="1594926"/>
                      <a:pt x="1296085" y="1693684"/>
                      <a:pt x="1433945" y="1605956"/>
                    </a:cubicBezTo>
                    <a:cubicBezTo>
                      <a:pt x="1455017" y="1592547"/>
                      <a:pt x="1496291" y="1564392"/>
                      <a:pt x="1496291" y="1564392"/>
                    </a:cubicBezTo>
                    <a:cubicBezTo>
                      <a:pt x="1551708" y="1481267"/>
                      <a:pt x="1478975" y="1581707"/>
                      <a:pt x="1548245" y="1512437"/>
                    </a:cubicBezTo>
                    <a:cubicBezTo>
                      <a:pt x="1606991" y="1453691"/>
                      <a:pt x="1521425" y="1505066"/>
                      <a:pt x="1610591" y="1460483"/>
                    </a:cubicBezTo>
                    <a:cubicBezTo>
                      <a:pt x="1624446" y="1439701"/>
                      <a:pt x="1634494" y="1415798"/>
                      <a:pt x="1652155" y="1398137"/>
                    </a:cubicBezTo>
                    <a:cubicBezTo>
                      <a:pt x="1662546" y="1387746"/>
                      <a:pt x="1674305" y="1378564"/>
                      <a:pt x="1683327" y="1366965"/>
                    </a:cubicBezTo>
                    <a:cubicBezTo>
                      <a:pt x="1698661" y="1347249"/>
                      <a:pt x="1716992" y="1328314"/>
                      <a:pt x="1724891" y="1304619"/>
                    </a:cubicBezTo>
                    <a:cubicBezTo>
                      <a:pt x="1728355" y="1294228"/>
                      <a:pt x="1729206" y="1282560"/>
                      <a:pt x="1735282" y="1273447"/>
                    </a:cubicBezTo>
                    <a:cubicBezTo>
                      <a:pt x="1751283" y="1249446"/>
                      <a:pt x="1774626" y="1236827"/>
                      <a:pt x="1797627" y="1221492"/>
                    </a:cubicBezTo>
                    <a:cubicBezTo>
                      <a:pt x="1804554" y="1211101"/>
                      <a:pt x="1810282" y="1199801"/>
                      <a:pt x="1818409" y="1190319"/>
                    </a:cubicBezTo>
                    <a:cubicBezTo>
                      <a:pt x="1852003" y="1151126"/>
                      <a:pt x="1854379" y="1152486"/>
                      <a:pt x="1891145" y="1127974"/>
                    </a:cubicBezTo>
                    <a:cubicBezTo>
                      <a:pt x="1905000" y="1107192"/>
                      <a:pt x="1924810" y="1089323"/>
                      <a:pt x="1932709" y="1065628"/>
                    </a:cubicBezTo>
                    <a:cubicBezTo>
                      <a:pt x="1936173" y="1055237"/>
                      <a:pt x="1940091" y="1044987"/>
                      <a:pt x="1943100" y="1034456"/>
                    </a:cubicBezTo>
                    <a:cubicBezTo>
                      <a:pt x="1969198" y="943116"/>
                      <a:pt x="1938966" y="1036467"/>
                      <a:pt x="1963882" y="961719"/>
                    </a:cubicBezTo>
                    <a:cubicBezTo>
                      <a:pt x="1967346" y="930546"/>
                      <a:pt x="1969117" y="899139"/>
                      <a:pt x="1974273" y="868201"/>
                    </a:cubicBezTo>
                    <a:cubicBezTo>
                      <a:pt x="1976074" y="857397"/>
                      <a:pt x="1984664" y="847981"/>
                      <a:pt x="1984664" y="837028"/>
                    </a:cubicBezTo>
                    <a:cubicBezTo>
                      <a:pt x="1984664" y="739985"/>
                      <a:pt x="1982803" y="642751"/>
                      <a:pt x="1974273" y="546083"/>
                    </a:cubicBezTo>
                    <a:cubicBezTo>
                      <a:pt x="1969351" y="490303"/>
                      <a:pt x="1955225" y="485471"/>
                      <a:pt x="1922318" y="452565"/>
                    </a:cubicBezTo>
                    <a:cubicBezTo>
                      <a:pt x="1902446" y="392949"/>
                      <a:pt x="1926157" y="448594"/>
                      <a:pt x="1880755" y="390219"/>
                    </a:cubicBezTo>
                    <a:cubicBezTo>
                      <a:pt x="1865421" y="370504"/>
                      <a:pt x="1853046" y="348656"/>
                      <a:pt x="1839191" y="327874"/>
                    </a:cubicBezTo>
                    <a:cubicBezTo>
                      <a:pt x="1832264" y="317483"/>
                      <a:pt x="1826211" y="306453"/>
                      <a:pt x="1818409" y="296701"/>
                    </a:cubicBezTo>
                    <a:cubicBezTo>
                      <a:pt x="1758486" y="221799"/>
                      <a:pt x="1792525" y="260427"/>
                      <a:pt x="1714500" y="182401"/>
                    </a:cubicBezTo>
                    <a:cubicBezTo>
                      <a:pt x="1704109" y="172010"/>
                      <a:pt x="1695083" y="160045"/>
                      <a:pt x="1683327" y="151228"/>
                    </a:cubicBezTo>
                    <a:cubicBezTo>
                      <a:pt x="1655592" y="130427"/>
                      <a:pt x="1632301" y="116020"/>
                      <a:pt x="1610591" y="88883"/>
                    </a:cubicBezTo>
                    <a:cubicBezTo>
                      <a:pt x="1605753" y="82835"/>
                      <a:pt x="1593272" y="59442"/>
                      <a:pt x="1579418" y="47319"/>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Rectangle 34"/>
          <p:cNvSpPr/>
          <p:nvPr/>
        </p:nvSpPr>
        <p:spPr>
          <a:xfrm>
            <a:off x="304725" y="369333"/>
            <a:ext cx="8511255" cy="646331"/>
          </a:xfrm>
          <a:prstGeom prst="rect">
            <a:avLst/>
          </a:prstGeom>
        </p:spPr>
        <p:txBody>
          <a:bodyPr wrap="square">
            <a:spAutoFit/>
          </a:bodyPr>
          <a:lstStyle/>
          <a:p>
            <a:r>
              <a:rPr lang="en-US" sz="3600" dirty="0">
                <a:solidFill>
                  <a:srgbClr val="A50021"/>
                </a:solidFill>
                <a:latin typeface="Times New Roman" pitchFamily="18" charset="0"/>
                <a:cs typeface="Times New Roman" pitchFamily="18" charset="0"/>
              </a:rPr>
              <a:t>Notes on Decision Tree Induction algorithms</a:t>
            </a:r>
            <a:endParaRPr lang="en-IN" sz="3600" dirty="0"/>
          </a:p>
        </p:txBody>
      </p:sp>
    </p:spTree>
    <p:extLst>
      <p:ext uri="{BB962C8B-B14F-4D97-AF65-F5344CB8AC3E}">
        <p14:creationId xmlns:p14="http://schemas.microsoft.com/office/powerpoint/2010/main" val="350279755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3" name="Slide Number Placeholder 2"/>
          <p:cNvSpPr>
            <a:spLocks noGrp="1"/>
          </p:cNvSpPr>
          <p:nvPr>
            <p:ph type="sldNum" sz="quarter" idx="12"/>
          </p:nvPr>
        </p:nvSpPr>
        <p:spPr/>
        <p:txBody>
          <a:bodyPr/>
          <a:lstStyle/>
          <a:p>
            <a:fld id="{E2D238DB-7230-45D0-89A2-1890D4DEDBDF}" type="slidenum">
              <a:rPr lang="en-IN" smtClean="0">
                <a:solidFill>
                  <a:srgbClr val="04617B">
                    <a:shade val="90000"/>
                  </a:srgbClr>
                </a:solidFill>
              </a:rPr>
              <a:pPr/>
              <a:t>93</a:t>
            </a:fld>
            <a:endParaRPr lang="en-IN">
              <a:solidFill>
                <a:srgbClr val="04617B">
                  <a:shade val="90000"/>
                </a:srgbClr>
              </a:solidFill>
            </a:endParaRPr>
          </a:p>
        </p:txBody>
      </p:sp>
      <mc:AlternateContent xmlns:mc="http://schemas.openxmlformats.org/markup-compatibility/2006" xmlns:a14="http://schemas.microsoft.com/office/drawing/2010/main">
        <mc:Choice Requires="a14">
          <p:sp>
            <p:nvSpPr>
              <p:cNvPr id="4" name="Content Placeholder 2"/>
              <p:cNvSpPr txBox="1">
                <a:spLocks/>
              </p:cNvSpPr>
              <p:nvPr/>
            </p:nvSpPr>
            <p:spPr>
              <a:xfrm>
                <a:off x="457204" y="1383704"/>
                <a:ext cx="8229600" cy="1639195"/>
              </a:xfrm>
              <a:prstGeom prst="rect">
                <a:avLst/>
              </a:prstGeom>
            </p:spPr>
            <p:txBody>
              <a:bodyPr>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lgn="just">
                  <a:buFont typeface="+mj-lt"/>
                  <a:buAutoNum type="arabicPeriod" startAt="7"/>
                </a:pPr>
                <a:r>
                  <a:rPr lang="en-US" sz="2000" b="1" dirty="0" smtClean="0">
                    <a:solidFill>
                      <a:srgbClr val="0B5ED7"/>
                    </a:solidFill>
                    <a:latin typeface="Times New Roman" panose="02020603050405020304" pitchFamily="18" charset="0"/>
                    <a:cs typeface="Times New Roman" panose="02020603050405020304" pitchFamily="18" charset="0"/>
                  </a:rPr>
                  <a:t>Decision tree equivalence:</a:t>
                </a:r>
                <a:r>
                  <a:rPr lang="en-US" sz="2000" dirty="0" smtClean="0">
                    <a:solidFill>
                      <a:srgbClr val="0B5ED7"/>
                    </a:solidFill>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The different splitting criteria followed in different decision tree induction algorithms have little effect on the performance of the algorithms. This is because the different heuristic measures (such as information gain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𝛼</m:t>
                    </m:r>
                  </m:oMath>
                </a14:m>
                <a:r>
                  <a:rPr lang="en-US" sz="2000" dirty="0" smtClean="0">
                    <a:latin typeface="Times New Roman" panose="02020603050405020304" pitchFamily="18" charset="0"/>
                    <a:cs typeface="Times New Roman" panose="02020603050405020304" pitchFamily="18" charset="0"/>
                  </a:rPr>
                  <a:t>), Gini index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𝛾</m:t>
                    </m:r>
                  </m:oMath>
                </a14:m>
                <a:r>
                  <a:rPr lang="en-US" sz="2000" dirty="0" smtClean="0">
                    <a:latin typeface="Times New Roman" panose="02020603050405020304" pitchFamily="18" charset="0"/>
                    <a:cs typeface="Times New Roman" panose="02020603050405020304" pitchFamily="18" charset="0"/>
                  </a:rPr>
                  <a:t>) and Gain ratio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𝛽</m:t>
                    </m:r>
                  </m:oMath>
                </a14:m>
                <a:r>
                  <a:rPr lang="en-US" sz="2000" dirty="0" smtClean="0">
                    <a:latin typeface="Times New Roman" panose="02020603050405020304" pitchFamily="18" charset="0"/>
                    <a:cs typeface="Times New Roman" panose="02020603050405020304" pitchFamily="18" charset="0"/>
                  </a:rPr>
                  <a:t>) are quite consistent with each other); also see the figure below.</a:t>
                </a:r>
              </a:p>
              <a:p>
                <a:pPr marL="342900" indent="-342900" algn="just">
                  <a:buFont typeface="+mj-lt"/>
                  <a:buAutoNum type="arabicPeriod" startAt="7"/>
                </a:pPr>
                <a:endParaRPr lang="en-US" sz="1800" dirty="0">
                  <a:latin typeface="Times New Roman" panose="02020603050405020304" pitchFamily="18" charset="0"/>
                  <a:cs typeface="Times New Roman" panose="02020603050405020304" pitchFamily="18" charset="0"/>
                </a:endParaRP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468078" y="1383703"/>
                <a:ext cx="8425339" cy="1639195"/>
              </a:xfrm>
              <a:prstGeom prst="rect">
                <a:avLst/>
              </a:prstGeom>
              <a:blipFill rotWithShape="1">
                <a:blip r:embed="rId2"/>
                <a:stretch>
                  <a:fillRect l="-579" t="-1859" r="-724" b="-5204"/>
                </a:stretch>
              </a:blipFill>
            </p:spPr>
            <p:txBody>
              <a:bodyPr/>
              <a:lstStyle/>
              <a:p>
                <a:r>
                  <a:rPr lang="en-IN">
                    <a:noFill/>
                  </a:rPr>
                  <a:t> </a:t>
                </a:r>
              </a:p>
            </p:txBody>
          </p:sp>
        </mc:Fallback>
      </mc:AlternateContent>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711" y="3346001"/>
            <a:ext cx="5118971" cy="3059802"/>
          </a:xfrm>
          <a:prstGeom prst="rect">
            <a:avLst/>
          </a:prstGeom>
        </p:spPr>
      </p:pic>
      <p:sp>
        <p:nvSpPr>
          <p:cNvPr id="6" name="Rectangle 5"/>
          <p:cNvSpPr/>
          <p:nvPr/>
        </p:nvSpPr>
        <p:spPr>
          <a:xfrm>
            <a:off x="304725" y="394420"/>
            <a:ext cx="8511255" cy="646331"/>
          </a:xfrm>
          <a:prstGeom prst="rect">
            <a:avLst/>
          </a:prstGeom>
        </p:spPr>
        <p:txBody>
          <a:bodyPr wrap="square">
            <a:spAutoFit/>
          </a:bodyPr>
          <a:lstStyle/>
          <a:p>
            <a:r>
              <a:rPr lang="en-US" sz="3600" dirty="0">
                <a:solidFill>
                  <a:srgbClr val="A50021"/>
                </a:solidFill>
                <a:latin typeface="Times New Roman" pitchFamily="18" charset="0"/>
                <a:cs typeface="Times New Roman" pitchFamily="18" charset="0"/>
              </a:rPr>
              <a:t>Notes on Decision Tree Induction algorithms</a:t>
            </a:r>
            <a:endParaRPr lang="en-IN" sz="3600" dirty="0"/>
          </a:p>
        </p:txBody>
      </p:sp>
    </p:spTree>
    <p:extLst>
      <p:ext uri="{BB962C8B-B14F-4D97-AF65-F5344CB8AC3E}">
        <p14:creationId xmlns:p14="http://schemas.microsoft.com/office/powerpoint/2010/main" val="272505378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046" y="124461"/>
            <a:ext cx="8229600" cy="1143000"/>
          </a:xfrm>
        </p:spPr>
        <p:txBody>
          <a:bodyPr>
            <a:normAutofit/>
          </a:bodyPr>
          <a:lstStyle/>
          <a:p>
            <a:r>
              <a:rPr lang="en-US" sz="4000" dirty="0" smtClean="0">
                <a:solidFill>
                  <a:srgbClr val="A50021"/>
                </a:solidFill>
                <a:latin typeface="Times New Roman" pitchFamily="18" charset="0"/>
                <a:cs typeface="Times New Roman" pitchFamily="18" charset="0"/>
              </a:rPr>
              <a:t>Reference</a:t>
            </a:r>
            <a:endParaRPr lang="en-IN" sz="4000" dirty="0">
              <a:solidFill>
                <a:srgbClr val="FF0000"/>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94</a:t>
            </a:fld>
            <a:endParaRPr lang="en-IN" dirty="0">
              <a:solidFill>
                <a:srgbClr val="04617B">
                  <a:shade val="90000"/>
                </a:srgbClr>
              </a:solidFill>
            </a:endParaRPr>
          </a:p>
        </p:txBody>
      </p:sp>
      <p:sp>
        <p:nvSpPr>
          <p:cNvPr id="7" name="Content Placeholder 4"/>
          <p:cNvSpPr txBox="1">
            <a:spLocks/>
          </p:cNvSpPr>
          <p:nvPr/>
        </p:nvSpPr>
        <p:spPr>
          <a:xfrm>
            <a:off x="205883" y="2928512"/>
            <a:ext cx="8308875" cy="2227148"/>
          </a:xfrm>
          <a:prstGeom prst="rect">
            <a:avLst/>
          </a:prstGeom>
        </p:spPr>
        <p:txBody>
          <a:bodyPr vert="horz">
            <a:normAutofit fontScale="70000" lnSpcReduction="2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Clr>
                <a:srgbClr val="0BD0D9"/>
              </a:buClr>
            </a:pPr>
            <a:r>
              <a:rPr lang="en-US" dirty="0" smtClean="0">
                <a:solidFill>
                  <a:prstClr val="black"/>
                </a:solidFill>
              </a:rPr>
              <a:t>The detail material related to this lecture can be found in</a:t>
            </a:r>
          </a:p>
          <a:p>
            <a:pPr>
              <a:buClr>
                <a:srgbClr val="0BD0D9"/>
              </a:buClr>
            </a:pPr>
            <a:endParaRPr lang="en-US" dirty="0" smtClean="0">
              <a:solidFill>
                <a:prstClr val="black"/>
              </a:solidFill>
            </a:endParaRPr>
          </a:p>
          <a:p>
            <a:pPr marL="393192" lvl="1" indent="0">
              <a:buClr>
                <a:srgbClr val="0BD0D9"/>
              </a:buClr>
              <a:buNone/>
            </a:pPr>
            <a:r>
              <a:rPr lang="en-IN" dirty="0">
                <a:solidFill>
                  <a:srgbClr val="073C8B"/>
                </a:solidFill>
              </a:rPr>
              <a:t>Data Mining: Concepts and Techniques, </a:t>
            </a:r>
            <a:r>
              <a:rPr lang="en-IN" dirty="0" smtClean="0">
                <a:solidFill>
                  <a:srgbClr val="073C8B"/>
                </a:solidFill>
              </a:rPr>
              <a:t>(3</a:t>
            </a:r>
            <a:r>
              <a:rPr lang="en-IN" baseline="30000" dirty="0" smtClean="0">
                <a:solidFill>
                  <a:srgbClr val="073C8B"/>
                </a:solidFill>
              </a:rPr>
              <a:t>rd</a:t>
            </a:r>
            <a:r>
              <a:rPr lang="en-IN" dirty="0" smtClean="0">
                <a:solidFill>
                  <a:srgbClr val="073C8B"/>
                </a:solidFill>
              </a:rPr>
              <a:t> </a:t>
            </a:r>
            <a:r>
              <a:rPr lang="en-IN" dirty="0" err="1" smtClean="0">
                <a:solidFill>
                  <a:srgbClr val="073C8B"/>
                </a:solidFill>
              </a:rPr>
              <a:t>Edn</a:t>
            </a:r>
            <a:r>
              <a:rPr lang="en-IN" dirty="0">
                <a:solidFill>
                  <a:srgbClr val="073C8B"/>
                </a:solidFill>
              </a:rPr>
              <a:t>.), </a:t>
            </a:r>
            <a:r>
              <a:rPr lang="en-IN" dirty="0" err="1">
                <a:solidFill>
                  <a:srgbClr val="073C8B"/>
                </a:solidFill>
              </a:rPr>
              <a:t>Jiawei</a:t>
            </a:r>
            <a:r>
              <a:rPr lang="en-IN" dirty="0">
                <a:solidFill>
                  <a:srgbClr val="073C8B"/>
                </a:solidFill>
              </a:rPr>
              <a:t> Han</a:t>
            </a:r>
            <a:r>
              <a:rPr lang="en-IN" dirty="0" smtClean="0">
                <a:solidFill>
                  <a:srgbClr val="073C8B"/>
                </a:solidFill>
              </a:rPr>
              <a:t>, </a:t>
            </a:r>
            <a:r>
              <a:rPr lang="en-IN" dirty="0" err="1" smtClean="0">
                <a:solidFill>
                  <a:srgbClr val="073C8B"/>
                </a:solidFill>
              </a:rPr>
              <a:t>Micheline</a:t>
            </a:r>
            <a:r>
              <a:rPr lang="en-IN" dirty="0" smtClean="0">
                <a:solidFill>
                  <a:srgbClr val="073C8B"/>
                </a:solidFill>
              </a:rPr>
              <a:t> </a:t>
            </a:r>
            <a:r>
              <a:rPr lang="en-IN" dirty="0" err="1">
                <a:solidFill>
                  <a:srgbClr val="073C8B"/>
                </a:solidFill>
              </a:rPr>
              <a:t>Kamber</a:t>
            </a:r>
            <a:r>
              <a:rPr lang="en-IN" dirty="0">
                <a:solidFill>
                  <a:srgbClr val="073C8B"/>
                </a:solidFill>
              </a:rPr>
              <a:t>, </a:t>
            </a:r>
            <a:r>
              <a:rPr lang="en-IN" dirty="0"/>
              <a:t>Morgan Kaufmann</a:t>
            </a:r>
            <a:r>
              <a:rPr lang="en-IN" dirty="0" smtClean="0">
                <a:solidFill>
                  <a:srgbClr val="073C8B"/>
                </a:solidFill>
              </a:rPr>
              <a:t>, 2015.</a:t>
            </a:r>
          </a:p>
          <a:p>
            <a:pPr marL="393192" lvl="1" indent="0">
              <a:buClr>
                <a:srgbClr val="0BD0D9"/>
              </a:buClr>
              <a:buNone/>
            </a:pPr>
            <a:endParaRPr lang="en-US" dirty="0">
              <a:solidFill>
                <a:srgbClr val="073C8B"/>
              </a:solidFill>
            </a:endParaRPr>
          </a:p>
          <a:p>
            <a:pPr marL="393192" lvl="1" indent="0">
              <a:buClr>
                <a:srgbClr val="0BD0D9"/>
              </a:buClr>
              <a:buNone/>
            </a:pPr>
            <a:r>
              <a:rPr lang="en-US" dirty="0">
                <a:solidFill>
                  <a:srgbClr val="073C8B"/>
                </a:solidFill>
              </a:rPr>
              <a:t>Introduction to Data </a:t>
            </a:r>
            <a:r>
              <a:rPr lang="en-US" dirty="0" smtClean="0">
                <a:solidFill>
                  <a:srgbClr val="073C8B"/>
                </a:solidFill>
              </a:rPr>
              <a:t>Mining</a:t>
            </a:r>
            <a:r>
              <a:rPr lang="en-US" dirty="0">
                <a:solidFill>
                  <a:srgbClr val="073C8B"/>
                </a:solidFill>
              </a:rPr>
              <a:t>, Pang-</a:t>
            </a:r>
            <a:r>
              <a:rPr lang="en-US" dirty="0" err="1">
                <a:solidFill>
                  <a:srgbClr val="073C8B"/>
                </a:solidFill>
              </a:rPr>
              <a:t>Ning</a:t>
            </a:r>
            <a:r>
              <a:rPr lang="en-US" dirty="0">
                <a:solidFill>
                  <a:srgbClr val="073C8B"/>
                </a:solidFill>
              </a:rPr>
              <a:t> Tan, </a:t>
            </a:r>
            <a:r>
              <a:rPr lang="en-US" dirty="0" smtClean="0">
                <a:solidFill>
                  <a:srgbClr val="073C8B"/>
                </a:solidFill>
              </a:rPr>
              <a:t> Michael </a:t>
            </a:r>
            <a:r>
              <a:rPr lang="en-US" dirty="0">
                <a:solidFill>
                  <a:srgbClr val="073C8B"/>
                </a:solidFill>
              </a:rPr>
              <a:t>Steinbach, </a:t>
            </a:r>
            <a:r>
              <a:rPr lang="en-US" dirty="0" smtClean="0">
                <a:solidFill>
                  <a:srgbClr val="073C8B"/>
                </a:solidFill>
              </a:rPr>
              <a:t>and </a:t>
            </a:r>
            <a:r>
              <a:rPr lang="en-US" dirty="0" err="1" smtClean="0">
                <a:solidFill>
                  <a:srgbClr val="073C8B"/>
                </a:solidFill>
              </a:rPr>
              <a:t>Vipin</a:t>
            </a:r>
            <a:r>
              <a:rPr lang="en-US" dirty="0" smtClean="0">
                <a:solidFill>
                  <a:srgbClr val="073C8B"/>
                </a:solidFill>
              </a:rPr>
              <a:t> </a:t>
            </a:r>
            <a:r>
              <a:rPr lang="en-US" dirty="0">
                <a:solidFill>
                  <a:srgbClr val="073C8B"/>
                </a:solidFill>
              </a:rPr>
              <a:t>Kumar, </a:t>
            </a:r>
            <a:r>
              <a:rPr lang="en-US" dirty="0" smtClean="0">
                <a:solidFill>
                  <a:srgbClr val="073C8B"/>
                </a:solidFill>
              </a:rPr>
              <a:t> Addison-Wesley, 2014</a:t>
            </a:r>
            <a:endParaRPr lang="en-US" dirty="0">
              <a:solidFill>
                <a:srgbClr val="073C8B"/>
              </a:solidFill>
            </a:endParaRPr>
          </a:p>
          <a:p>
            <a:pPr marL="0" indent="0">
              <a:buClr>
                <a:srgbClr val="0BD0D9"/>
              </a:buClr>
              <a:buFont typeface="Wingdings 2"/>
              <a:buNone/>
            </a:pPr>
            <a:r>
              <a:rPr lang="en-US" dirty="0">
                <a:solidFill>
                  <a:prstClr val="black"/>
                </a:solidFill>
              </a:rPr>
              <a:t>	</a:t>
            </a:r>
            <a:endParaRPr lang="en-IN" dirty="0">
              <a:solidFill>
                <a:prstClr val="black"/>
              </a:solidFill>
            </a:endParaRPr>
          </a:p>
        </p:txBody>
      </p:sp>
    </p:spTree>
    <p:extLst>
      <p:ext uri="{BB962C8B-B14F-4D97-AF65-F5344CB8AC3E}">
        <p14:creationId xmlns:p14="http://schemas.microsoft.com/office/powerpoint/2010/main" val="120725080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6" y="2420888"/>
            <a:ext cx="8229600" cy="936104"/>
          </a:xfrm>
        </p:spPr>
        <p:txBody>
          <a:bodyPr>
            <a:normAutofit fontScale="92500" lnSpcReduction="10000"/>
          </a:bodyPr>
          <a:lstStyle/>
          <a:p>
            <a:pPr marL="0" indent="0" algn="ctr">
              <a:buNone/>
            </a:pPr>
            <a:r>
              <a:rPr lang="en-US" altLang="zh-CN" sz="6000" dirty="0" smtClean="0">
                <a:solidFill>
                  <a:srgbClr val="FF66FF"/>
                </a:solidFill>
                <a:effectLst>
                  <a:outerShdw blurRad="38100" dist="38100" dir="2700000" algn="tl">
                    <a:srgbClr val="000000">
                      <a:alpha val="43137"/>
                    </a:srgbClr>
                  </a:outerShdw>
                </a:effectLst>
                <a:ea typeface="宋体" pitchFamily="2" charset="-122"/>
              </a:rPr>
              <a:t>Any question?</a:t>
            </a:r>
          </a:p>
          <a:p>
            <a:pPr marL="0" indent="0" algn="ctr">
              <a:buNone/>
            </a:pPr>
            <a:endParaRPr lang="en-US" altLang="zh-CN" sz="2000" dirty="0">
              <a:solidFill>
                <a:srgbClr val="FF00FF"/>
              </a:solidFill>
              <a:ea typeface="宋体" pitchFamily="2" charset="-122"/>
            </a:endParaRPr>
          </a:p>
          <a:p>
            <a:pPr marL="0" indent="0">
              <a:buNone/>
            </a:pPr>
            <a:endParaRPr lang="en-IN" altLang="zh-CN" sz="2000" dirty="0" smtClean="0">
              <a:solidFill>
                <a:srgbClr val="FF00FF"/>
              </a:solidFill>
              <a:ea typeface="宋体" pitchFamily="2" charset="-122"/>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95</a:t>
            </a:fld>
            <a:endParaRPr lang="en-IN" dirty="0">
              <a:solidFill>
                <a:srgbClr val="04617B">
                  <a:shade val="90000"/>
                </a:srgbClr>
              </a:solidFill>
            </a:endParaRPr>
          </a:p>
        </p:txBody>
      </p:sp>
      <p:sp>
        <p:nvSpPr>
          <p:cNvPr id="7" name="Date Placeholder 6"/>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2" name="Rectangle 1"/>
          <p:cNvSpPr/>
          <p:nvPr/>
        </p:nvSpPr>
        <p:spPr>
          <a:xfrm>
            <a:off x="1096176" y="4788915"/>
            <a:ext cx="7209625" cy="646331"/>
          </a:xfrm>
          <a:prstGeom prst="rect">
            <a:avLst/>
          </a:prstGeom>
        </p:spPr>
        <p:txBody>
          <a:bodyPr wrap="square">
            <a:spAutoFit/>
          </a:bodyPr>
          <a:lstStyle/>
          <a:p>
            <a:pPr lvl="1" algn="ctr"/>
            <a:r>
              <a:rPr lang="en-IN" dirty="0" smtClean="0">
                <a:solidFill>
                  <a:srgbClr val="7CCA62">
                    <a:lumMod val="50000"/>
                  </a:srgbClr>
                </a:solidFill>
              </a:rPr>
              <a:t>You may post your question(s) at the “Discussion Forum” maintained in the course Web page!</a:t>
            </a:r>
            <a:endParaRPr lang="en-IN" dirty="0">
              <a:solidFill>
                <a:srgbClr val="7CCA62">
                  <a:lumMod val="50000"/>
                </a:srgbClr>
              </a:solidFill>
            </a:endParaRPr>
          </a:p>
        </p:txBody>
      </p:sp>
    </p:spTree>
    <p:extLst>
      <p:ext uri="{BB962C8B-B14F-4D97-AF65-F5344CB8AC3E}">
        <p14:creationId xmlns:p14="http://schemas.microsoft.com/office/powerpoint/2010/main" val="18260398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2767</TotalTime>
  <Words>6944</Words>
  <Application>Microsoft Office PowerPoint</Application>
  <PresentationFormat>On-screen Show (4:3)</PresentationFormat>
  <Paragraphs>1250</Paragraphs>
  <Slides>95</Slides>
  <Notes>4</Notes>
  <HiddenSlides>0</HiddenSlides>
  <MMClips>0</MMClips>
  <ScaleCrop>false</ScaleCrop>
  <HeadingPairs>
    <vt:vector size="6" baseType="variant">
      <vt:variant>
        <vt:lpstr>Theme</vt:lpstr>
      </vt:variant>
      <vt:variant>
        <vt:i4>1</vt:i4>
      </vt:variant>
      <vt:variant>
        <vt:lpstr>Embedded OLE Servers</vt:lpstr>
      </vt:variant>
      <vt:variant>
        <vt:i4>4</vt:i4>
      </vt:variant>
      <vt:variant>
        <vt:lpstr>Slide Titles</vt:lpstr>
      </vt:variant>
      <vt:variant>
        <vt:i4>95</vt:i4>
      </vt:variant>
    </vt:vector>
  </HeadingPairs>
  <TitlesOfParts>
    <vt:vector size="100" baseType="lpstr">
      <vt:lpstr>Office Theme</vt:lpstr>
      <vt:lpstr>Document</vt:lpstr>
      <vt:lpstr>Visio</vt:lpstr>
      <vt:lpstr>Bitmap Image</vt:lpstr>
      <vt:lpstr>Equation</vt:lpstr>
      <vt:lpstr>PowerPoint Presentation</vt:lpstr>
      <vt:lpstr>A programming task</vt:lpstr>
      <vt:lpstr>Classification Learning: Definition</vt:lpstr>
      <vt:lpstr>Classification</vt:lpstr>
      <vt:lpstr>Classification Learning Techniques</vt:lpstr>
      <vt:lpstr>Decision tree </vt:lpstr>
      <vt:lpstr>Why decision tree?</vt:lpstr>
      <vt:lpstr>key requirements</vt:lpstr>
      <vt:lpstr>Decision tree </vt:lpstr>
      <vt:lpstr>Decision Tree Representation</vt:lpstr>
      <vt:lpstr>Decision Tree for PlayTennis</vt:lpstr>
      <vt:lpstr>Decision tree</vt:lpstr>
      <vt:lpstr>Decision Tree Model</vt:lpstr>
      <vt:lpstr>PowerPoint Presentation</vt:lpstr>
      <vt:lpstr>PowerPoint Presentation</vt:lpstr>
      <vt:lpstr>PowerPoint Presentation</vt:lpstr>
      <vt:lpstr>Built Decision Tree Algorithm</vt:lpstr>
      <vt:lpstr>PowerPoint Presentation</vt:lpstr>
      <vt:lpstr>Example of a Decision Tree</vt:lpstr>
      <vt:lpstr>Another Example of Decision Tree</vt:lpstr>
      <vt:lpstr>Decision Tree Classification Task</vt:lpstr>
      <vt:lpstr>Apply Model to Test Data</vt:lpstr>
      <vt:lpstr>Apply Model to Test Data</vt:lpstr>
      <vt:lpstr>Apply Model to Test Data</vt:lpstr>
      <vt:lpstr>Apply Model to Test Data</vt:lpstr>
      <vt:lpstr>Apply Model to Test Data</vt:lpstr>
      <vt:lpstr>Apply Model to Test Data</vt:lpstr>
      <vt:lpstr>Decision Tree Classification Task</vt:lpstr>
      <vt:lpstr>PowerPoint Presentation</vt:lpstr>
      <vt:lpstr>PowerPoint Presentation</vt:lpstr>
      <vt:lpstr>Example</vt:lpstr>
      <vt:lpstr>Basket ball data</vt:lpstr>
      <vt:lpstr>What we know</vt:lpstr>
      <vt:lpstr>Illustration</vt:lpstr>
      <vt:lpstr>Random split</vt:lpstr>
      <vt:lpstr>Principled Criterion</vt:lpstr>
      <vt:lpstr>PowerPoint Presentation</vt:lpstr>
      <vt:lpstr>PowerPoint Presentation</vt:lpstr>
      <vt:lpstr>Splitting Based on Ordinal Attributes</vt:lpstr>
      <vt:lpstr>Splitting Based on Continuous Attributes</vt:lpstr>
      <vt:lpstr>How to determine the Best Split</vt:lpstr>
      <vt:lpstr>PowerPoint Presentation</vt:lpstr>
      <vt:lpstr>PowerPoint Presentation</vt:lpstr>
      <vt:lpstr>PowerPoint Presentation</vt:lpstr>
      <vt:lpstr>Entropy (as information)</vt:lpstr>
      <vt:lpstr>Entropy (as homogeneity)</vt:lpstr>
      <vt:lpstr>PowerPoint Presentation</vt:lpstr>
      <vt:lpstr>PowerPoint Presentation</vt:lpstr>
      <vt:lpstr>Information Gain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Entropy of a Training Set</vt:lpstr>
      <vt:lpstr>Information Gain Calculation</vt:lpstr>
      <vt:lpstr>Information Gain Calculation</vt:lpstr>
      <vt:lpstr>Calculating Information Gain</vt:lpstr>
      <vt:lpstr>Calculating Information Gain</vt:lpstr>
      <vt:lpstr>Information Gains for Different Attributes</vt:lpstr>
      <vt:lpstr>Illustrative Training Set</vt:lpstr>
      <vt:lpstr>Algorithm CART</vt:lpstr>
      <vt:lpstr>CART Algorithm</vt:lpstr>
      <vt:lpstr>Gini Index of Diversity</vt:lpstr>
      <vt:lpstr>Gini Index of Diversity</vt:lpstr>
      <vt:lpstr>Gini Index of Diversity</vt:lpstr>
      <vt:lpstr>Gini Index of Diversity  and CART</vt:lpstr>
      <vt:lpstr>CART Algorithm : Illustration</vt:lpstr>
      <vt:lpstr>CART Algorithm : Illustration</vt:lpstr>
      <vt:lpstr>CART Algorithm : Illustration</vt:lpstr>
      <vt:lpstr>CART Algorithm : Illustration</vt:lpstr>
      <vt:lpstr>CART Algorithm : Illustration</vt:lpstr>
      <vt:lpstr>CART Algorithm : Illustration</vt:lpstr>
      <vt:lpstr>Decision Trees with ID3 and CART Algorithms</vt:lpstr>
      <vt:lpstr>Algorithm C4.5</vt:lpstr>
      <vt:lpstr>Algorithm C 4.5 : Introduction</vt:lpstr>
      <vt:lpstr>Algorithm C4.5 : Introduction</vt:lpstr>
      <vt:lpstr>Algorithm: C 4.5 : Introduction</vt:lpstr>
      <vt:lpstr>Algorithm: C 4.5 : Introduction</vt:lpstr>
      <vt:lpstr>Algorithm: C 4.5 : Gain Ratio</vt:lpstr>
      <vt:lpstr>Physical Interpretation of E_A^∗(D)  </vt:lpstr>
      <vt:lpstr>Summary of Decision Tree Induction Algorithms</vt:lpstr>
      <vt:lpstr>Table 11.6</vt:lpstr>
      <vt:lpstr>PowerPoint Presentation</vt:lpstr>
      <vt:lpstr>PowerPoint Presentation</vt:lpstr>
      <vt:lpstr>Notes on Decision Tree Induction algorithms</vt:lpstr>
      <vt:lpstr>PowerPoint Presentation</vt:lpstr>
      <vt:lpstr>PowerPoint Presentation</vt:lpstr>
      <vt:lpstr>Reference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 tree </dc:title>
  <dc:creator>Abid</dc:creator>
  <cp:lastModifiedBy>Abid</cp:lastModifiedBy>
  <cp:revision>182</cp:revision>
  <dcterms:created xsi:type="dcterms:W3CDTF">2006-08-16T00:00:00Z</dcterms:created>
  <dcterms:modified xsi:type="dcterms:W3CDTF">2018-08-01T05:03:57Z</dcterms:modified>
</cp:coreProperties>
</file>